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7" r:id="rId2"/>
    <p:sldId id="259" r:id="rId3"/>
    <p:sldId id="282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4" r:id="rId27"/>
    <p:sldId id="290" r:id="rId28"/>
    <p:sldId id="285" r:id="rId29"/>
    <p:sldId id="291" r:id="rId30"/>
    <p:sldId id="294" r:id="rId31"/>
    <p:sldId id="292" r:id="rId32"/>
    <p:sldId id="293" r:id="rId33"/>
    <p:sldId id="286" r:id="rId34"/>
    <p:sldId id="295" r:id="rId35"/>
    <p:sldId id="309" r:id="rId36"/>
    <p:sldId id="310" r:id="rId37"/>
    <p:sldId id="287" r:id="rId38"/>
    <p:sldId id="311" r:id="rId39"/>
    <p:sldId id="312" r:id="rId40"/>
    <p:sldId id="289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981" autoAdjust="0"/>
  </p:normalViewPr>
  <p:slideViewPr>
    <p:cSldViewPr>
      <p:cViewPr>
        <p:scale>
          <a:sx n="70" d="100"/>
          <a:sy n="70" d="100"/>
        </p:scale>
        <p:origin x="-51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DFDC-4D7F-469E-A86D-EC3B113F2772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2D287-304B-473D-8DA2-99B002D2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Proprioceptive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100" b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sensors measure values internal to the system (robot); for example, motor speed, wheel load, robot arm joint angles, and battery voltage</a:t>
            </a:r>
          </a:p>
          <a:p>
            <a:endParaRPr lang="en-US" sz="1100" b="0" kern="1200" baseline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Exteroceptive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100" b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sensors acquire information from the robot’s environment; for example, distance measurements, light intensity, and sound amplitude. Hence, </a:t>
            </a:r>
            <a:r>
              <a:rPr lang="en-US" sz="1100" b="0" kern="1200" baseline="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exteroceptive</a:t>
            </a:r>
            <a:r>
              <a:rPr lang="en-US" sz="1100" b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sensor measurements are interpreted by the robot in order to extract meaningful environmental features.</a:t>
            </a:r>
          </a:p>
          <a:p>
            <a:endParaRPr lang="en-US" sz="1100" b="0" kern="1200" baseline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Passive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sensors measure ambient environment energy entering the sensor. Examples of passive sensors include temperature probes, microphones, and CCD or CMOS cameras.</a:t>
            </a:r>
          </a:p>
          <a:p>
            <a:endParaRPr lang="en-US" sz="1200" b="0" kern="1200" baseline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Active 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sensors emit energy into the environment, and then measure the environmental reaction.</a:t>
            </a:r>
            <a:endParaRPr lang="en-US" sz="1100" b="0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2D287-304B-473D-8DA2-99B002D2369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74AEBF-987C-4AAA-B66D-B52545389DAC}" type="datetime3">
              <a:rPr lang="en-US" smtClean="0"/>
              <a:pPr/>
              <a:t>7 December 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Presented by :                 Akram Elhadi                 Ahmed Helmy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744870-0B66-4D52-B85C-6B04AA4D9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890DF-8D42-4CB7-99F7-2A63D5A1EFAC}" type="datetime3">
              <a:rPr lang="en-US" smtClean="0"/>
              <a:pPr/>
              <a:t>7 December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Presented by :                 Akram Elhadi                 Ahmed Helmy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44870-0B66-4D52-B85C-6B04AA4D9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12FF9-F7C8-4B98-8C80-3A664487B0EB}" type="datetime3">
              <a:rPr lang="en-US" smtClean="0"/>
              <a:pPr/>
              <a:t>7 December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Presented by :                 Akram Elhadi                 Ahmed Helmy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44870-0B66-4D52-B85C-6B04AA4D9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933AC-C540-45AE-B443-C965CE0FD0F2}" type="datetime3">
              <a:rPr lang="en-US" smtClean="0"/>
              <a:pPr/>
              <a:t>7 December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Presented by :                 Akram Elhadi                 Ahmed Helmy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44870-0B66-4D52-B85C-6B04AA4D99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0B3D25-4B8E-4626-A9C1-D39EA5F1D89D}" type="datetime3">
              <a:rPr lang="en-US" smtClean="0"/>
              <a:pPr/>
              <a:t>7 December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Presented by :                 Akram Elhadi                 Ahmed Helmy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44870-0B66-4D52-B85C-6B04AA4D99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C081D8-625C-4A46-A0FD-083F92695E14}" type="datetime3">
              <a:rPr lang="en-US" smtClean="0"/>
              <a:pPr/>
              <a:t>7 December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Presented by :                 Akram Elhadi                 Ahmed Helmy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44870-0B66-4D52-B85C-6B04AA4D99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1CD5FC-AC2D-4195-8AE8-8D499FB6F4BF}" type="datetime3">
              <a:rPr lang="en-US" smtClean="0"/>
              <a:pPr/>
              <a:t>7 December 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Presented by :                 Akram Elhadi                 Ahmed Helmy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44870-0B66-4D52-B85C-6B04AA4D9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220EAC-E504-45FA-9065-34BF1ECCA947}" type="datetime3">
              <a:rPr lang="en-US" smtClean="0"/>
              <a:pPr/>
              <a:t>7 December 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Presented by :                 Akram Elhadi                 Ahmed Helmy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44870-0B66-4D52-B85C-6B04AA4D99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01E1D-71A5-42DB-8898-C657898982A5}" type="datetime3">
              <a:rPr lang="en-US" smtClean="0"/>
              <a:pPr/>
              <a:t>7 December 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Presented by :                 Akram Elhadi                 Ahmed Helmy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44870-0B66-4D52-B85C-6B04AA4D9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0D06E7-6901-4F47-884C-267AB3FF0920}" type="datetime3">
              <a:rPr lang="en-US" smtClean="0"/>
              <a:pPr/>
              <a:t>7 December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Presented by :                 Akram Elhadi                 Ahmed Helmy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44870-0B66-4D52-B85C-6B04AA4D9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EDA4E2-124C-4F51-8D67-18B0A4777129}" type="datetime3">
              <a:rPr lang="en-US" smtClean="0"/>
              <a:pPr/>
              <a:t>7 December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Presented by :                 Akram Elhadi                 Ahmed Helmy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744870-0B66-4D52-B85C-6B04AA4D99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73D941-A5FD-4BBB-8E58-8DE4EA2C21E8}" type="datetime3">
              <a:rPr lang="en-US" smtClean="0"/>
              <a:pPr/>
              <a:t>7 December 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Presented by :                 Akram Elhadi                 Ahmed Helmy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744870-0B66-4D52-B85C-6B04AA4D9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Presentation of Robotics   (4)</a:t>
            </a:r>
            <a:endParaRPr lang="ar-YE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Supervised by: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Fadhl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Alakwaa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PhD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400" b="0" dirty="0" smtClean="0">
                <a:effectLst/>
                <a:latin typeface="Arial" pitchFamily="34" charset="0"/>
                <a:cs typeface="Arial" pitchFamily="34" charset="0"/>
              </a:rPr>
              <a:t>Republic of Yemen</a:t>
            </a:r>
            <a:br>
              <a:rPr lang="en-US" sz="1400" b="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1400" b="0" dirty="0" smtClean="0">
                <a:effectLst/>
                <a:latin typeface="Arial" pitchFamily="34" charset="0"/>
                <a:cs typeface="Arial" pitchFamily="34" charset="0"/>
              </a:rPr>
              <a:t>University of Science And Technology </a:t>
            </a:r>
            <a:r>
              <a:rPr lang="ar-EG" sz="1400" b="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ar-EG" sz="1400" b="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1400" b="0" dirty="0" smtClean="0">
                <a:effectLst/>
                <a:latin typeface="Arial" pitchFamily="34" charset="0"/>
                <a:cs typeface="Arial" pitchFamily="34" charset="0"/>
              </a:rPr>
              <a:t>Faculty of science and Engineering</a:t>
            </a:r>
            <a:br>
              <a:rPr lang="en-US" sz="1400" b="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1400" b="0" dirty="0" err="1" smtClean="0">
                <a:effectLst/>
                <a:latin typeface="Arial" pitchFamily="34" charset="0"/>
                <a:cs typeface="Arial" pitchFamily="34" charset="0"/>
              </a:rPr>
              <a:t>BioMedical</a:t>
            </a:r>
            <a:r>
              <a:rPr lang="en-US" sz="1400" b="0" dirty="0" smtClean="0">
                <a:effectLst/>
                <a:latin typeface="Arial" pitchFamily="34" charset="0"/>
                <a:cs typeface="Arial" pitchFamily="34" charset="0"/>
              </a:rPr>
              <a:t> Engineering Department</a:t>
            </a:r>
            <a:br>
              <a:rPr lang="en-US" sz="1400" b="0" dirty="0" smtClean="0">
                <a:effectLst/>
                <a:latin typeface="Arial" pitchFamily="34" charset="0"/>
                <a:cs typeface="Arial" pitchFamily="34" charset="0"/>
              </a:rPr>
            </a:br>
            <a:endParaRPr lang="en-US" sz="1400" dirty="0"/>
          </a:p>
        </p:txBody>
      </p:sp>
      <p:pic>
        <p:nvPicPr>
          <p:cNvPr id="4" name="Picture 3" descr="3A9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142852"/>
            <a:ext cx="1595440" cy="142876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34833A2F-754D-43F6-9D31-2ED9B2BF7666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9400" y="1981200"/>
            <a:ext cx="3609975" cy="271951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Synchros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2425C35F-277E-4161-B862-FA81B570D6D2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442356"/>
            <a:ext cx="3276600" cy="245428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Resolvers</a:t>
            </a:r>
            <a:endParaRPr lang="en-US" dirty="0"/>
          </a:p>
        </p:txBody>
      </p:sp>
      <p:pic>
        <p:nvPicPr>
          <p:cNvPr id="5" name="Picture 4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2209800"/>
            <a:ext cx="2701701" cy="24384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8FC47D55-5004-4FF0-B2CC-09A3655C4A55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Optical encoders</a:t>
            </a:r>
            <a:endParaRPr lang="en-US" dirty="0"/>
          </a:p>
        </p:txBody>
      </p:sp>
      <p:pic>
        <p:nvPicPr>
          <p:cNvPr id="6" name="Content Placeholder 5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0800" y="1981200"/>
            <a:ext cx="3709988" cy="389633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08D90D3D-72DD-47BD-B62F-EBFE955FF9DC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2971800" cy="4114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Magnetic encoders</a:t>
            </a:r>
            <a:endParaRPr lang="en-US" dirty="0"/>
          </a:p>
        </p:txBody>
      </p:sp>
      <p:pic>
        <p:nvPicPr>
          <p:cNvPr id="5" name="Picture 4" descr="images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1905000"/>
            <a:ext cx="4616683" cy="33528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2D6D7E8B-430E-4B31-9A6D-FDA2F8D7B15A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1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600200"/>
            <a:ext cx="2743200" cy="3657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Inductive encoders</a:t>
            </a:r>
            <a:endParaRPr lang="en-US" dirty="0"/>
          </a:p>
        </p:txBody>
      </p:sp>
      <p:pic>
        <p:nvPicPr>
          <p:cNvPr id="5" name="Picture 4" descr="images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739966"/>
            <a:ext cx="3810000" cy="320351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50AA1C74-CE75-43D7-BAAB-F34BA1C04CEA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1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2057400"/>
            <a:ext cx="4729427" cy="31472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Capacitive encoders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045BA333-A0BD-4CC1-8DF4-F19E049BC677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/>
          <a:lstStyle/>
          <a:p>
            <a:r>
              <a:rPr lang="en-US" dirty="0" smtClean="0"/>
              <a:t>Optical Encoders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4A05AEBB-8700-4EC8-9629-288E242D2259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Incremental Optical Encoders </a:t>
            </a:r>
          </a:p>
          <a:p>
            <a:endParaRPr lang="en-US" dirty="0"/>
          </a:p>
        </p:txBody>
      </p:sp>
      <p:pic>
        <p:nvPicPr>
          <p:cNvPr id="4" name="Picture 3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81200"/>
            <a:ext cx="4105275" cy="320017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36C45A85-E08F-48DA-9379-457EF53EEBBF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Absolute Optical Encoders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images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752600"/>
            <a:ext cx="3657600" cy="399784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DF7EA693-6B56-4F9D-80F2-95D9AA60A454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838200"/>
            <a:ext cx="8229600" cy="4295314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8C09F95E-3ADE-48A4-897C-5C75F7A2B64C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525963"/>
          </a:xfrm>
        </p:spPr>
        <p:txBody>
          <a:bodyPr/>
          <a:lstStyle/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828800"/>
            <a:ext cx="8229600" cy="23923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CLASSIFICATION OF SENSORS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A2BB90FC-B1B0-4A53-B15D-19C1470479C7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/>
          <a:p>
            <a:r>
              <a:rPr lang="en-US" dirty="0" smtClean="0"/>
              <a:t>INFRARED SENSORS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0CAACD7F-FD44-46AA-A2AE-BEE29DD1DFAB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1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524000"/>
            <a:ext cx="3331535" cy="3048000"/>
          </a:xfrm>
        </p:spPr>
      </p:pic>
      <p:pic>
        <p:nvPicPr>
          <p:cNvPr id="5" name="Picture 4" descr="images (1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905000"/>
            <a:ext cx="2971800" cy="29718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3C8DE997-3135-4D1B-8B5B-7DEA1879D15E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1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1143000"/>
            <a:ext cx="4043363" cy="4043363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C31489DF-2447-41BE-AC67-F9AAFCAD17F1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 ACCELEROMETERS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29D509F7-D893-4E66-ADD6-88E01130AD1F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cceleromete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219200"/>
            <a:ext cx="4502150" cy="442991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E7E6260F-DD41-4EDB-95B6-5BDEDFF37F2F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LASER RANGE FINDER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3B13236B-A480-4221-AA84-67E0CEC090E7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Laser_rangefind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47800"/>
            <a:ext cx="4762500" cy="35718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0EA4174A-9C09-4DC7-AD0B-6BC44BF74F4D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 descr="R283-HOKUYO-LASER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1676400"/>
            <a:ext cx="30480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3D object </a:t>
            </a:r>
            <a:r>
              <a:rPr lang="en-US" dirty="0" smtClean="0"/>
              <a:t>recognition</a:t>
            </a:r>
          </a:p>
          <a:p>
            <a:r>
              <a:rPr lang="en-US" dirty="0" smtClean="0"/>
              <a:t>3D </a:t>
            </a:r>
            <a:r>
              <a:rPr lang="en-US" dirty="0" smtClean="0"/>
              <a:t>object </a:t>
            </a:r>
            <a:r>
              <a:rPr lang="en-US" dirty="0" err="1" smtClean="0"/>
              <a:t>modelling</a:t>
            </a:r>
            <a:endParaRPr lang="en-US" dirty="0" smtClean="0"/>
          </a:p>
          <a:p>
            <a:r>
              <a:rPr lang="en-US" dirty="0" smtClean="0"/>
              <a:t> wide variety of computer </a:t>
            </a:r>
            <a:r>
              <a:rPr lang="en-US" dirty="0" smtClean="0"/>
              <a:t>vision related </a:t>
            </a:r>
            <a:r>
              <a:rPr lang="en-US" dirty="0" err="1" smtClean="0"/>
              <a:t>ﬁelds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F3FEDB05-AD63-4A1A-84EB-88F9D3970643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VISION-BASED SENSORS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CD73C2E0-256D-41E1-8321-6F963B0E6F66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mossony-exmor-imx060pq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1752600"/>
            <a:ext cx="4473768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4C4ECD13-BF2F-4630-BFA0-EC2FB414274E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Proprioceptive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/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Exteroceptive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Passive / Active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B297DEF4-80AF-4FED-8518-4759A4E8AC2F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53A7CDCA-C4B7-4DF0-86AE-0F27F0FF7674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Content Placeholder 5" descr="CMOS_sensor_diagra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381000"/>
            <a:ext cx="6896100" cy="5437384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cd_senso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1667669"/>
            <a:ext cx="5334000" cy="41529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638F6AA3-9466-4DF5-89ED-BE663325D2DD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CD_sensor_diagra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838200"/>
            <a:ext cx="7216379" cy="481091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959F7CA6-85E8-4C4E-B4DA-B2419C8797C5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133600"/>
            <a:ext cx="8229600" cy="1143000"/>
          </a:xfrm>
        </p:spPr>
        <p:txBody>
          <a:bodyPr/>
          <a:lstStyle/>
          <a:p>
            <a:r>
              <a:rPr lang="en-US" dirty="0" smtClean="0"/>
              <a:t>COLOR-TRACKING SENSORS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CCE16886-E230-42D9-8A3C-DB96D061A80A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board2-crop-5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2362200"/>
            <a:ext cx="4329113" cy="294508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Cognachrome</a:t>
            </a:r>
            <a:r>
              <a:rPr lang="en-US" dirty="0" smtClean="0"/>
              <a:t> Color-tracking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3BAC619B-997D-4FA8-8945-D4462BD7E593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B1E933AC-C540-45AE-B443-C965CE0FD0F2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92875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 descr="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143000"/>
            <a:ext cx="5638800" cy="3971925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22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685800"/>
            <a:ext cx="4876800" cy="5230019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B1E933AC-C540-45AE-B443-C965CE0FD0F2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SENSOR MOUNTING ARRANGEMENT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7622C4C8-B980-4ACE-AA7A-44692DD11A9D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(1) Arrangement 1 – Light beam passing through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slots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(2) Arrangement 2 – Light beam is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reﬂ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ected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B1E933AC-C540-45AE-B443-C965CE0FD0F2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33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0"/>
            <a:ext cx="6445201" cy="6060567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B1E933AC-C540-45AE-B443-C965CE0FD0F2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0" y="152400"/>
            <a:ext cx="3571875" cy="4791075"/>
          </a:xfrm>
        </p:spPr>
      </p:pic>
      <p:sp>
        <p:nvSpPr>
          <p:cNvPr id="6" name="Rectangle 5"/>
          <p:cNvSpPr/>
          <p:nvPr/>
        </p:nvSpPr>
        <p:spPr>
          <a:xfrm>
            <a:off x="2514600" y="5181600"/>
            <a:ext cx="4343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  Helpmate from Transition Research Corporation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87EC843C-730D-4381-BCB7-AB876E7A481F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READING THE PULSES IN A COMPUTER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ADC6AF55-8975-453C-97FE-ED87EFE34D59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55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652066"/>
            <a:ext cx="6477000" cy="495895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B389B32A-3D84-46BE-830E-943FB9A471BD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304800"/>
            <a:ext cx="3714750" cy="4419600"/>
          </a:xfrm>
        </p:spPr>
      </p:pic>
      <p:sp>
        <p:nvSpPr>
          <p:cNvPr id="5" name="Rectangle 4"/>
          <p:cNvSpPr/>
          <p:nvPr/>
        </p:nvSpPr>
        <p:spPr>
          <a:xfrm>
            <a:off x="2438400" y="5029200"/>
            <a:ext cx="411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 BIBA Robot,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BlueBotics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SA.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EDA33ABA-F90D-44E2-9B12-95A130B6B074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ENCODERS AND DEAD RECKONING</a:t>
            </a:r>
            <a:endParaRPr lang="en-U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2E8542FB-D7A7-4224-829A-EA4B4C0215E3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Brush encoders.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Potentiometers.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Synchros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Resolvers.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Optical encoders.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Magnetic encoders.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Inductive encoders.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Capacitive encoders.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Types Of Rotational Displacement And Velocity Sensors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06D80CBD-67F0-4584-B563-6ED943834EED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1447800"/>
            <a:ext cx="4338638" cy="439700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Brush encoders</a:t>
            </a:r>
            <a:br>
              <a:rPr lang="en-US" sz="4400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889CE02D-1D59-401A-AA55-177123F623D3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0" y="1981200"/>
            <a:ext cx="3505200" cy="315753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Potentiometers</a:t>
            </a:r>
            <a:br>
              <a:rPr lang="en-US" sz="4400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763928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Presented by : 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Akram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Elhadi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   Sari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Elhila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    Ahmed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Helmy</a:t>
            </a:r>
            <a:endParaRPr lang="ar-YE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492240"/>
            <a:ext cx="1920240" cy="365760"/>
          </a:xfrm>
        </p:spPr>
        <p:txBody>
          <a:bodyPr/>
          <a:lstStyle/>
          <a:p>
            <a:fld id="{054AEE74-BC7B-4442-9CFA-2D62606CE459}" type="datetime3">
              <a:rPr lang="en-US" smtClean="0">
                <a:solidFill>
                  <a:schemeClr val="bg1"/>
                </a:solidFill>
              </a:rPr>
              <a:pPr/>
              <a:t>7 December 2010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</TotalTime>
  <Words>676</Words>
  <Application>Microsoft Office PowerPoint</Application>
  <PresentationFormat>On-screen Show (4:3)</PresentationFormat>
  <Paragraphs>146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Concourse</vt:lpstr>
      <vt:lpstr>Republic of Yemen University of Science And Technology  Faculty of science and Engineering BioMedical Engineering Department </vt:lpstr>
      <vt:lpstr>CLASSIFICATION OF SENSORS</vt:lpstr>
      <vt:lpstr>Slide 3</vt:lpstr>
      <vt:lpstr>Slide 4</vt:lpstr>
      <vt:lpstr>Slide 5</vt:lpstr>
      <vt:lpstr>ENCODERS AND DEAD RECKONING</vt:lpstr>
      <vt:lpstr>Types Of Rotational Displacement And Velocity Sensors </vt:lpstr>
      <vt:lpstr>Brush encoders </vt:lpstr>
      <vt:lpstr>Potentiometers </vt:lpstr>
      <vt:lpstr>Synchros</vt:lpstr>
      <vt:lpstr>Resolvers</vt:lpstr>
      <vt:lpstr>Optical encoders</vt:lpstr>
      <vt:lpstr>Magnetic encoders</vt:lpstr>
      <vt:lpstr>Inductive encoders</vt:lpstr>
      <vt:lpstr>Capacitive encoders</vt:lpstr>
      <vt:lpstr>Optical Encoders</vt:lpstr>
      <vt:lpstr>Slide 17</vt:lpstr>
      <vt:lpstr>Slide 18</vt:lpstr>
      <vt:lpstr>Slide 19</vt:lpstr>
      <vt:lpstr>INFRARED SENSORS</vt:lpstr>
      <vt:lpstr>Slide 21</vt:lpstr>
      <vt:lpstr>Slide 22</vt:lpstr>
      <vt:lpstr> ACCELEROMETERS</vt:lpstr>
      <vt:lpstr>Slide 24</vt:lpstr>
      <vt:lpstr>LASER RANGE FINDER</vt:lpstr>
      <vt:lpstr>Slide 26</vt:lpstr>
      <vt:lpstr>Applications</vt:lpstr>
      <vt:lpstr>VISION-BASED SENSORS</vt:lpstr>
      <vt:lpstr>CMOS</vt:lpstr>
      <vt:lpstr>Slide 30</vt:lpstr>
      <vt:lpstr>CCD</vt:lpstr>
      <vt:lpstr>Slide 32</vt:lpstr>
      <vt:lpstr>COLOR-TRACKING SENSORS</vt:lpstr>
      <vt:lpstr>Cognachrome Color-tracking System</vt:lpstr>
      <vt:lpstr>Slide 35</vt:lpstr>
      <vt:lpstr>Slide 36</vt:lpstr>
      <vt:lpstr>SENSOR MOUNTING ARRANGEMENT</vt:lpstr>
      <vt:lpstr>Slide 38</vt:lpstr>
      <vt:lpstr>Slide 39</vt:lpstr>
      <vt:lpstr>READING THE PULSES IN A COMPUTER</vt:lpstr>
      <vt:lpstr>Slide 41</vt:lpstr>
    </vt:vector>
  </TitlesOfParts>
  <Company>helmy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Republic of Yemen University of Science And Technology  Faculty of science and Engineering BioMedical Engineering Department </dc:title>
  <dc:creator>ahmed</dc:creator>
  <cp:lastModifiedBy>USER</cp:lastModifiedBy>
  <cp:revision>23</cp:revision>
  <dcterms:created xsi:type="dcterms:W3CDTF">2010-11-15T20:22:54Z</dcterms:created>
  <dcterms:modified xsi:type="dcterms:W3CDTF">2010-12-07T16:58:56Z</dcterms:modified>
</cp:coreProperties>
</file>