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4"/>
  </p:notesMasterIdLst>
  <p:handoutMasterIdLst>
    <p:handoutMasterId r:id="rId45"/>
  </p:handoutMasterIdLst>
  <p:sldIdLst>
    <p:sldId id="291" r:id="rId2"/>
    <p:sldId id="256" r:id="rId3"/>
    <p:sldId id="257" r:id="rId4"/>
    <p:sldId id="264" r:id="rId5"/>
    <p:sldId id="265" r:id="rId6"/>
    <p:sldId id="266" r:id="rId7"/>
    <p:sldId id="267" r:id="rId8"/>
    <p:sldId id="268" r:id="rId9"/>
    <p:sldId id="269" r:id="rId10"/>
    <p:sldId id="270" r:id="rId11"/>
    <p:sldId id="271" r:id="rId12"/>
    <p:sldId id="272" r:id="rId13"/>
    <p:sldId id="260" r:id="rId14"/>
    <p:sldId id="26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301" r:id="rId38"/>
    <p:sldId id="296" r:id="rId39"/>
    <p:sldId id="297" r:id="rId40"/>
    <p:sldId id="298" r:id="rId41"/>
    <p:sldId id="299" r:id="rId42"/>
    <p:sldId id="300" r:id="rId43"/>
  </p:sldIdLst>
  <p:sldSz cx="9144000" cy="6858000" type="screen4x3"/>
  <p:notesSz cx="6858000" cy="9144000"/>
  <p:defaultText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48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100" d="100"/>
          <a:sy n="100" d="100"/>
        </p:scale>
        <p:origin x="-29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en-US" smtClean="0"/>
              <a:t>UST-YEMEN</a:t>
            </a:r>
            <a:endParaRPr lang="ar-YE"/>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460FDD8-D41A-4BFC-A328-A726A6FE37DD}" type="datetimeFigureOut">
              <a:rPr lang="ar-YE" smtClean="0"/>
              <a:pPr/>
              <a:t>05/12/1431</a:t>
            </a:fld>
            <a:endParaRPr lang="ar-YE"/>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2AA62A57-B67B-43DC-B436-A53A1570A440}" type="slidenum">
              <a:rPr lang="ar-YE" smtClean="0"/>
              <a:pPr/>
              <a:t>‹#›</a:t>
            </a:fld>
            <a:endParaRPr lang="ar-YE"/>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en-US" smtClean="0"/>
              <a:t>UST-YEMEN</a:t>
            </a:r>
            <a:endParaRPr lang="ar-Y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4A1561-4DB4-466C-AFFA-120052CBAA9A}" type="datetimeFigureOut">
              <a:rPr lang="ar-YE" smtClean="0"/>
              <a:pPr/>
              <a:t>05/12/1431</a:t>
            </a:fld>
            <a:endParaRPr lang="ar-Y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6EB5BD4-326B-4EAB-AFAF-45D9F24A35DB}" type="slidenum">
              <a:rPr lang="ar-YE" smtClean="0"/>
              <a:pPr/>
              <a:t>‹#›</a:t>
            </a:fld>
            <a:endParaRPr lang="ar-YE"/>
          </a:p>
        </p:txBody>
      </p:sp>
    </p:spTree>
  </p:cSld>
  <p:clrMap bg1="lt1" tx1="dk1" bg2="lt2" tx2="dk2" accent1="accent1" accent2="accent2" accent3="accent3" accent4="accent4" accent5="accent5" accent6="accent6" hlink="hlink" folHlink="folHlink"/>
  <p:hf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Slide Number Placeholder 3"/>
          <p:cNvSpPr>
            <a:spLocks noGrp="1"/>
          </p:cNvSpPr>
          <p:nvPr>
            <p:ph type="sldNum" sz="quarter" idx="10"/>
          </p:nvPr>
        </p:nvSpPr>
        <p:spPr/>
        <p:txBody>
          <a:bodyPr/>
          <a:lstStyle/>
          <a:p>
            <a:fld id="{26EB5BD4-326B-4EAB-AFAF-45D9F24A35DB}" type="slidenum">
              <a:rPr lang="ar-YE" smtClean="0"/>
              <a:pPr/>
              <a:t>2</a:t>
            </a:fld>
            <a:endParaRPr lang="ar-YE"/>
          </a:p>
        </p:txBody>
      </p:sp>
      <p:sp>
        <p:nvSpPr>
          <p:cNvPr id="5" name="Header Placeholder 4"/>
          <p:cNvSpPr>
            <a:spLocks noGrp="1"/>
          </p:cNvSpPr>
          <p:nvPr>
            <p:ph type="hdr" sz="quarter" idx="11"/>
          </p:nvPr>
        </p:nvSpPr>
        <p:spPr/>
        <p:txBody>
          <a:bodyPr/>
          <a:lstStyle/>
          <a:p>
            <a:r>
              <a:rPr lang="en-US" smtClean="0"/>
              <a:t>UST-YEMEN</a:t>
            </a:r>
            <a:endParaRPr lang="ar-Y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11</a:t>
            </a:fld>
            <a:endParaRPr lang="ar-Y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12</a:t>
            </a:fld>
            <a:endParaRPr lang="ar-Y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13</a:t>
            </a:fld>
            <a:endParaRPr lang="ar-Y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14</a:t>
            </a:fld>
            <a:endParaRPr lang="ar-Y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15</a:t>
            </a:fld>
            <a:endParaRPr lang="ar-Y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16</a:t>
            </a:fld>
            <a:endParaRPr lang="ar-Y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rtl="0">
              <a:buNone/>
            </a:pPr>
            <a:r>
              <a:rPr lang="en-US" sz="1200" dirty="0" smtClean="0">
                <a:solidFill>
                  <a:schemeClr val="tx2"/>
                </a:solidFill>
                <a:latin typeface="Arial" pitchFamily="34" charset="0"/>
                <a:cs typeface="Arial" pitchFamily="34" charset="0"/>
              </a:rPr>
              <a:t>Locomotion on the ground can be realized with three different basic mechanisms:</a:t>
            </a:r>
          </a:p>
          <a:p>
            <a:pPr algn="l" rtl="0">
              <a:buNone/>
            </a:pPr>
            <a:r>
              <a:rPr lang="en-US" sz="1200" dirty="0" smtClean="0">
                <a:solidFill>
                  <a:schemeClr val="tx2"/>
                </a:solidFill>
                <a:latin typeface="Arial" pitchFamily="34" charset="0"/>
                <a:cs typeface="Arial" pitchFamily="34" charset="0"/>
              </a:rPr>
              <a:t>(</a:t>
            </a:r>
            <a:r>
              <a:rPr lang="en-US" sz="1200" dirty="0" err="1" smtClean="0">
                <a:solidFill>
                  <a:schemeClr val="tx2"/>
                </a:solidFill>
                <a:latin typeface="Arial" pitchFamily="34" charset="0"/>
                <a:cs typeface="Arial" pitchFamily="34" charset="0"/>
              </a:rPr>
              <a:t>i</a:t>
            </a:r>
            <a:r>
              <a:rPr lang="en-US" sz="1200" dirty="0" smtClean="0">
                <a:solidFill>
                  <a:schemeClr val="tx2"/>
                </a:solidFill>
                <a:latin typeface="Arial" pitchFamily="34" charset="0"/>
                <a:cs typeface="Arial" pitchFamily="34" charset="0"/>
              </a:rPr>
              <a:t>) Slider,</a:t>
            </a:r>
          </a:p>
          <a:p>
            <a:pPr algn="l" rtl="0">
              <a:buNone/>
            </a:pPr>
            <a:r>
              <a:rPr lang="en-US" sz="1200" dirty="0" smtClean="0">
                <a:solidFill>
                  <a:schemeClr val="tx2"/>
                </a:solidFill>
                <a:latin typeface="Arial" pitchFamily="34" charset="0"/>
                <a:cs typeface="Arial" pitchFamily="34" charset="0"/>
              </a:rPr>
              <a:t>(ii) Liver, and</a:t>
            </a:r>
          </a:p>
          <a:p>
            <a:pPr algn="l" rtl="0">
              <a:buNone/>
            </a:pPr>
            <a:r>
              <a:rPr lang="en-US" sz="1200" dirty="0" smtClean="0">
                <a:solidFill>
                  <a:schemeClr val="tx2"/>
                </a:solidFill>
                <a:latin typeface="Arial" pitchFamily="34" charset="0"/>
                <a:cs typeface="Arial" pitchFamily="34" charset="0"/>
              </a:rPr>
              <a:t>(iii) Wheel or track.</a:t>
            </a:r>
          </a:p>
          <a:p>
            <a:pPr algn="l" rtl="0">
              <a:buNone/>
            </a:pPr>
            <a:r>
              <a:rPr lang="en-US" sz="1200" dirty="0" smtClean="0">
                <a:solidFill>
                  <a:schemeClr val="tx2"/>
                </a:solidFill>
                <a:latin typeface="Arial" pitchFamily="34" charset="0"/>
                <a:cs typeface="Arial" pitchFamily="34" charset="0"/>
              </a:rPr>
              <a:t>the first two are walking mechanisms, and in these cases the robot moves on legs. So many robots have been designed that follow the walking mechanism.</a:t>
            </a:r>
          </a:p>
          <a:p>
            <a:pPr algn="l" rtl="0">
              <a:buNone/>
            </a:pPr>
            <a:endParaRPr lang="en-US" sz="1200" dirty="0" smtClean="0">
              <a:solidFill>
                <a:schemeClr val="tx2"/>
              </a:solidFill>
              <a:latin typeface="Arial" pitchFamily="34" charset="0"/>
              <a:cs typeface="Arial" pitchFamily="34" charset="0"/>
            </a:endParaRPr>
          </a:p>
          <a:p>
            <a:pPr algn="l">
              <a:buNone/>
            </a:pPr>
            <a:r>
              <a:rPr lang="en-US" sz="2000" dirty="0" smtClean="0">
                <a:solidFill>
                  <a:schemeClr val="tx2"/>
                </a:solidFill>
                <a:latin typeface="Arial" pitchFamily="34" charset="0"/>
                <a:cs typeface="Arial" pitchFamily="34" charset="0"/>
              </a:rPr>
              <a:t>The benefits that can be obtained with a legged robot are:</a:t>
            </a:r>
          </a:p>
          <a:p>
            <a:pPr algn="l">
              <a:buNone/>
            </a:pPr>
            <a:r>
              <a:rPr lang="en-US" sz="1200" dirty="0" smtClean="0">
                <a:solidFill>
                  <a:schemeClr val="tx2"/>
                </a:solidFill>
                <a:latin typeface="Arial" pitchFamily="34" charset="0"/>
                <a:cs typeface="Arial" pitchFamily="34" charset="0"/>
              </a:rPr>
              <a:t>■ Better mobility</a:t>
            </a:r>
          </a:p>
          <a:p>
            <a:pPr algn="l">
              <a:buNone/>
            </a:pPr>
            <a:r>
              <a:rPr lang="en-US" sz="1200" dirty="0" smtClean="0">
                <a:solidFill>
                  <a:schemeClr val="tx2"/>
                </a:solidFill>
                <a:latin typeface="Arial" pitchFamily="34" charset="0"/>
                <a:cs typeface="Arial" pitchFamily="34" charset="0"/>
              </a:rPr>
              <a:t>■ Better stability on the platform</a:t>
            </a:r>
          </a:p>
          <a:p>
            <a:pPr algn="l">
              <a:buNone/>
            </a:pPr>
            <a:r>
              <a:rPr lang="en-US" sz="1200" dirty="0" smtClean="0">
                <a:solidFill>
                  <a:schemeClr val="tx2"/>
                </a:solidFill>
                <a:latin typeface="Arial" pitchFamily="34" charset="0"/>
                <a:cs typeface="Arial" pitchFamily="34" charset="0"/>
              </a:rPr>
              <a:t>■ Better energy efficiency</a:t>
            </a:r>
          </a:p>
          <a:p>
            <a:pPr algn="l" rtl="0">
              <a:buNone/>
            </a:pPr>
            <a:r>
              <a:rPr lang="en-US" sz="1200" dirty="0" smtClean="0">
                <a:solidFill>
                  <a:schemeClr val="tx2"/>
                </a:solidFill>
                <a:latin typeface="Arial" pitchFamily="34" charset="0"/>
                <a:cs typeface="Arial" pitchFamily="34" charset="0"/>
              </a:rPr>
              <a:t>■ Smaller impact on the ground</a:t>
            </a:r>
          </a:p>
          <a:p>
            <a:pPr algn="l" rtl="0">
              <a:buNone/>
            </a:pPr>
            <a:endParaRPr lang="en-US" sz="1200" dirty="0" smtClean="0">
              <a:solidFill>
                <a:schemeClr val="tx2"/>
              </a:solidFill>
              <a:latin typeface="Arial" pitchFamily="34" charset="0"/>
              <a:cs typeface="Arial" pitchFamily="34" charset="0"/>
            </a:endParaRPr>
          </a:p>
          <a:p>
            <a:pPr algn="l">
              <a:buNone/>
            </a:pPr>
            <a:r>
              <a:rPr lang="en-US" sz="1600" dirty="0" smtClean="0">
                <a:solidFill>
                  <a:schemeClr val="tx2"/>
                </a:solidFill>
                <a:latin typeface="Arial" pitchFamily="34" charset="0"/>
                <a:cs typeface="Arial" pitchFamily="34" charset="0"/>
              </a:rPr>
              <a:t>Gait, which determines the sequence of supporting leg configurations during movement, is divided into two classes:</a:t>
            </a:r>
          </a:p>
          <a:p>
            <a:pPr algn="l">
              <a:buNone/>
            </a:pPr>
            <a:r>
              <a:rPr lang="en-US" sz="1200" dirty="0" smtClean="0">
                <a:solidFill>
                  <a:schemeClr val="tx2"/>
                </a:solidFill>
                <a:latin typeface="Arial" pitchFamily="34" charset="0"/>
                <a:cs typeface="Arial" pitchFamily="34" charset="0"/>
              </a:rPr>
              <a:t>(</a:t>
            </a:r>
            <a:r>
              <a:rPr lang="en-US" sz="1200" dirty="0" err="1" smtClean="0">
                <a:solidFill>
                  <a:schemeClr val="tx2"/>
                </a:solidFill>
                <a:latin typeface="Arial" pitchFamily="34" charset="0"/>
                <a:cs typeface="Arial" pitchFamily="34" charset="0"/>
              </a:rPr>
              <a:t>i</a:t>
            </a:r>
            <a:r>
              <a:rPr lang="en-US" sz="1200" dirty="0" smtClean="0">
                <a:solidFill>
                  <a:schemeClr val="tx2"/>
                </a:solidFill>
                <a:latin typeface="Arial" pitchFamily="34" charset="0"/>
                <a:cs typeface="Arial" pitchFamily="34" charset="0"/>
              </a:rPr>
              <a:t>) </a:t>
            </a:r>
            <a:r>
              <a:rPr lang="en-US" sz="1200" b="1" dirty="0" smtClean="0">
                <a:solidFill>
                  <a:schemeClr val="tx2"/>
                </a:solidFill>
                <a:latin typeface="Arial" pitchFamily="34" charset="0"/>
                <a:cs typeface="Arial" pitchFamily="34" charset="0"/>
              </a:rPr>
              <a:t>Periodic gaits: </a:t>
            </a:r>
            <a:r>
              <a:rPr lang="en-US" sz="1200" dirty="0" smtClean="0">
                <a:solidFill>
                  <a:schemeClr val="tx2"/>
                </a:solidFill>
                <a:latin typeface="Arial" pitchFamily="34" charset="0"/>
                <a:cs typeface="Arial" pitchFamily="34" charset="0"/>
              </a:rPr>
              <a:t>They repeat the same sequence of supporting leg configurations.</a:t>
            </a:r>
          </a:p>
          <a:p>
            <a:pPr algn="l">
              <a:buNone/>
            </a:pPr>
            <a:endParaRPr lang="ar-EG" sz="1200" dirty="0" smtClean="0">
              <a:solidFill>
                <a:schemeClr val="tx2"/>
              </a:solidFill>
              <a:latin typeface="Arial" pitchFamily="34" charset="0"/>
              <a:cs typeface="Arial" pitchFamily="34" charset="0"/>
            </a:endParaRPr>
          </a:p>
          <a:p>
            <a:pPr algn="l">
              <a:buNone/>
            </a:pPr>
            <a:r>
              <a:rPr lang="en-US" sz="1200" dirty="0" smtClean="0">
                <a:solidFill>
                  <a:schemeClr val="tx2"/>
                </a:solidFill>
                <a:latin typeface="Arial" pitchFamily="34" charset="0"/>
                <a:cs typeface="Arial" pitchFamily="34" charset="0"/>
              </a:rPr>
              <a:t>(ii) </a:t>
            </a:r>
            <a:r>
              <a:rPr lang="en-US" sz="1200" b="1" dirty="0" smtClean="0">
                <a:solidFill>
                  <a:schemeClr val="tx2"/>
                </a:solidFill>
                <a:latin typeface="Arial" pitchFamily="34" charset="0"/>
                <a:cs typeface="Arial" pitchFamily="34" charset="0"/>
              </a:rPr>
              <a:t>Non periodic or free gaits: </a:t>
            </a:r>
            <a:r>
              <a:rPr lang="en-US" sz="1200" dirty="0" smtClean="0">
                <a:solidFill>
                  <a:schemeClr val="tx2"/>
                </a:solidFill>
                <a:latin typeface="Arial" pitchFamily="34" charset="0"/>
                <a:cs typeface="Arial" pitchFamily="34" charset="0"/>
              </a:rPr>
              <a:t>They do not have any periodicity in their gait pattern.</a:t>
            </a:r>
          </a:p>
          <a:p>
            <a:pPr algn="l">
              <a:buNone/>
            </a:pPr>
            <a:endParaRPr lang="en-US" sz="1200" dirty="0" smtClean="0">
              <a:solidFill>
                <a:schemeClr val="tx2"/>
              </a:solidFill>
              <a:latin typeface="Arial" pitchFamily="34" charset="0"/>
              <a:cs typeface="Arial" pitchFamily="34" charset="0"/>
            </a:endParaRPr>
          </a:p>
          <a:p>
            <a:pPr algn="l">
              <a:buNone/>
            </a:pPr>
            <a:r>
              <a:rPr lang="en-US" sz="1200" dirty="0" smtClean="0">
                <a:solidFill>
                  <a:schemeClr val="tx2"/>
                </a:solidFill>
                <a:latin typeface="Arial" pitchFamily="34" charset="0"/>
                <a:cs typeface="Arial" pitchFamily="34" charset="0"/>
              </a:rPr>
              <a:t>The number of different gaits depends on the number of legs</a:t>
            </a:r>
            <a:r>
              <a:rPr lang="en-US" sz="1200" dirty="0" smtClean="0"/>
              <a:t>.</a:t>
            </a:r>
            <a:endParaRPr lang="ar-YE" dirty="0"/>
          </a:p>
        </p:txBody>
      </p:sp>
      <p:sp>
        <p:nvSpPr>
          <p:cNvPr id="4" name="Slide Number Placeholder 3"/>
          <p:cNvSpPr>
            <a:spLocks noGrp="1"/>
          </p:cNvSpPr>
          <p:nvPr>
            <p:ph type="sldNum" sz="quarter" idx="10"/>
          </p:nvPr>
        </p:nvSpPr>
        <p:spPr/>
        <p:txBody>
          <a:bodyPr/>
          <a:lstStyle/>
          <a:p>
            <a:fld id="{26EB5BD4-326B-4EAB-AFAF-45D9F24A35DB}" type="slidenum">
              <a:rPr lang="ar-YE" smtClean="0"/>
              <a:pPr/>
              <a:t>17</a:t>
            </a:fld>
            <a:endParaRPr lang="ar-YE"/>
          </a:p>
        </p:txBody>
      </p:sp>
      <p:sp>
        <p:nvSpPr>
          <p:cNvPr id="5" name="Header Placeholder 4"/>
          <p:cNvSpPr>
            <a:spLocks noGrp="1"/>
          </p:cNvSpPr>
          <p:nvPr>
            <p:ph type="hdr" sz="quarter" idx="11"/>
          </p:nvPr>
        </p:nvSpPr>
        <p:spPr/>
        <p:txBody>
          <a:bodyPr/>
          <a:lstStyle/>
          <a:p>
            <a:r>
              <a:rPr lang="en-US" smtClean="0"/>
              <a:t>UST-YEMEN</a:t>
            </a:r>
            <a:endParaRPr lang="ar-Y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18</a:t>
            </a:fld>
            <a:endParaRPr lang="ar-Y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19</a:t>
            </a:fld>
            <a:endParaRPr lang="ar-Y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20</a:t>
            </a:fld>
            <a:endParaRPr lang="ar-Y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3</a:t>
            </a:fld>
            <a:endParaRPr lang="ar-Y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sz="1200" b="1" dirty="0" err="1" smtClean="0">
                <a:solidFill>
                  <a:schemeClr val="tx2"/>
                </a:solidFill>
                <a:latin typeface="Arial" pitchFamily="34" charset="0"/>
                <a:cs typeface="Arial" pitchFamily="34" charset="0"/>
              </a:rPr>
              <a:t>Artifi</a:t>
            </a:r>
            <a:r>
              <a:rPr lang="en-US" sz="1200" b="1" dirty="0" smtClean="0">
                <a:solidFill>
                  <a:schemeClr val="tx2"/>
                </a:solidFill>
                <a:latin typeface="Arial" pitchFamily="34" charset="0"/>
                <a:cs typeface="Arial" pitchFamily="34" charset="0"/>
              </a:rPr>
              <a:t> </a:t>
            </a:r>
            <a:r>
              <a:rPr lang="en-US" sz="1200" b="1" dirty="0" err="1" smtClean="0">
                <a:solidFill>
                  <a:schemeClr val="tx2"/>
                </a:solidFill>
                <a:latin typeface="Arial" pitchFamily="34" charset="0"/>
                <a:cs typeface="Arial" pitchFamily="34" charset="0"/>
              </a:rPr>
              <a:t>cial</a:t>
            </a:r>
            <a:r>
              <a:rPr lang="en-US" sz="1200" b="1" dirty="0" smtClean="0">
                <a:solidFill>
                  <a:schemeClr val="tx2"/>
                </a:solidFill>
                <a:latin typeface="Arial" pitchFamily="34" charset="0"/>
                <a:cs typeface="Arial" pitchFamily="34" charset="0"/>
              </a:rPr>
              <a:t> Intelligence (AI) </a:t>
            </a:r>
          </a:p>
          <a:p>
            <a:pPr algn="l">
              <a:buNone/>
            </a:pPr>
            <a:r>
              <a:rPr lang="en-US" sz="1200" dirty="0" smtClean="0">
                <a:solidFill>
                  <a:schemeClr val="tx2"/>
                </a:solidFill>
                <a:latin typeface="Arial" pitchFamily="34" charset="0"/>
                <a:cs typeface="Arial" pitchFamily="34" charset="0"/>
              </a:rPr>
              <a:t>is a branch of computer science and engineering that deals with intelligent behavior, learning, and adaptation in machines. Research in AI is concerned with producing machines to automate tasks requiring intelligent behavior. Examples include control, planning and scheduling, the ability to answer diagnostic and consumer questions, handwriting, speech, and facial recognition. As such, it has become an engineering discipline, focused on providing solutions to real-life problems, software applications, traditional strategy games like computer chess, and other video games.</a:t>
            </a:r>
            <a:endParaRPr lang="ar-EG" sz="1200" dirty="0" smtClean="0">
              <a:solidFill>
                <a:schemeClr val="tx2"/>
              </a:solidFill>
              <a:latin typeface="Arial" pitchFamily="34" charset="0"/>
              <a:cs typeface="Arial" pitchFamily="34" charset="0"/>
            </a:endParaRPr>
          </a:p>
          <a:p>
            <a:endParaRPr lang="ar-YE" dirty="0"/>
          </a:p>
        </p:txBody>
      </p:sp>
      <p:sp>
        <p:nvSpPr>
          <p:cNvPr id="4" name="Slide Number Placeholder 3"/>
          <p:cNvSpPr>
            <a:spLocks noGrp="1"/>
          </p:cNvSpPr>
          <p:nvPr>
            <p:ph type="sldNum" sz="quarter" idx="10"/>
          </p:nvPr>
        </p:nvSpPr>
        <p:spPr/>
        <p:txBody>
          <a:bodyPr/>
          <a:lstStyle/>
          <a:p>
            <a:fld id="{26EB5BD4-326B-4EAB-AFAF-45D9F24A35DB}" type="slidenum">
              <a:rPr lang="ar-YE" smtClean="0"/>
              <a:pPr/>
              <a:t>21</a:t>
            </a:fld>
            <a:endParaRPr lang="ar-YE"/>
          </a:p>
        </p:txBody>
      </p:sp>
      <p:sp>
        <p:nvSpPr>
          <p:cNvPr id="5" name="Header Placeholder 4"/>
          <p:cNvSpPr>
            <a:spLocks noGrp="1"/>
          </p:cNvSpPr>
          <p:nvPr>
            <p:ph type="hdr" sz="quarter" idx="11"/>
          </p:nvPr>
        </p:nvSpPr>
        <p:spPr/>
        <p:txBody>
          <a:bodyPr/>
          <a:lstStyle/>
          <a:p>
            <a:r>
              <a:rPr lang="en-US" smtClean="0"/>
              <a:t>UST-YEMEN</a:t>
            </a:r>
            <a:endParaRPr lang="ar-Y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22</a:t>
            </a:fld>
            <a:endParaRPr lang="ar-Y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23</a:t>
            </a:fld>
            <a:endParaRPr lang="ar-Y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4</a:t>
            </a:fld>
            <a:endParaRPr lang="ar-Y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5</a:t>
            </a:fld>
            <a:endParaRPr lang="ar-Y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6</a:t>
            </a:fld>
            <a:endParaRPr lang="ar-Y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7</a:t>
            </a:fld>
            <a:endParaRPr lang="ar-Y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8</a:t>
            </a:fld>
            <a:endParaRPr lang="ar-Y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9</a:t>
            </a:fld>
            <a:endParaRPr lang="ar-Y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YE"/>
          </a:p>
        </p:txBody>
      </p:sp>
      <p:sp>
        <p:nvSpPr>
          <p:cNvPr id="4" name="Header Placeholder 3"/>
          <p:cNvSpPr>
            <a:spLocks noGrp="1"/>
          </p:cNvSpPr>
          <p:nvPr>
            <p:ph type="hdr" sz="quarter" idx="10"/>
          </p:nvPr>
        </p:nvSpPr>
        <p:spPr/>
        <p:txBody>
          <a:bodyPr/>
          <a:lstStyle/>
          <a:p>
            <a:r>
              <a:rPr lang="en-US" smtClean="0"/>
              <a:t>UST-YEMEN</a:t>
            </a:r>
            <a:endParaRPr lang="ar-YE"/>
          </a:p>
        </p:txBody>
      </p:sp>
      <p:sp>
        <p:nvSpPr>
          <p:cNvPr id="5" name="Slide Number Placeholder 4"/>
          <p:cNvSpPr>
            <a:spLocks noGrp="1"/>
          </p:cNvSpPr>
          <p:nvPr>
            <p:ph type="sldNum" sz="quarter" idx="11"/>
          </p:nvPr>
        </p:nvSpPr>
        <p:spPr/>
        <p:txBody>
          <a:bodyPr/>
          <a:lstStyle/>
          <a:p>
            <a:fld id="{26EB5BD4-326B-4EAB-AFAF-45D9F24A35DB}" type="slidenum">
              <a:rPr lang="ar-YE" smtClean="0"/>
              <a:pPr/>
              <a:t>10</a:t>
            </a:fld>
            <a:endParaRPr lang="ar-Y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67B7F0-8D7E-4819-9B69-5C8173D9574F}" type="datetime3">
              <a:rPr lang="en-US" smtClean="0"/>
              <a:t>9 November 2010</a:t>
            </a:fld>
            <a:endParaRPr lang="ar-Y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Presented by :                 Akram Elhadi                 Ahmed Helmy</a:t>
            </a:r>
            <a:endParaRPr lang="ar-YE"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A17D65-C8E2-4FDD-97F2-098658AD39A7}" type="slidenum">
              <a:rPr lang="ar-YE" smtClean="0"/>
              <a:pPr/>
              <a:t>‹#›</a:t>
            </a:fld>
            <a:endParaRPr lang="ar-Y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018CD3-7690-433A-A949-4C12A497540F}" type="datetime3">
              <a:rPr lang="en-US" smtClean="0"/>
              <a:t>9 November 2010</a:t>
            </a:fld>
            <a:endParaRPr lang="ar-YE"/>
          </a:p>
        </p:txBody>
      </p:sp>
      <p:sp>
        <p:nvSpPr>
          <p:cNvPr id="5" name="Footer Placeholder 4"/>
          <p:cNvSpPr>
            <a:spLocks noGrp="1"/>
          </p:cNvSpPr>
          <p:nvPr>
            <p:ph type="ftr" sz="quarter" idx="11"/>
          </p:nvPr>
        </p:nvSpPr>
        <p:spPr/>
        <p:txBody>
          <a:bodyPr/>
          <a:lstStyle>
            <a:extLst/>
          </a:lstStyle>
          <a:p>
            <a:r>
              <a:rPr lang="en-US" smtClean="0"/>
              <a:t>Presented by :                 Akram Elhadi                 Ahmed Helmy</a:t>
            </a:r>
            <a:endParaRPr lang="ar-YE" dirty="0"/>
          </a:p>
        </p:txBody>
      </p:sp>
      <p:sp>
        <p:nvSpPr>
          <p:cNvPr id="6" name="Slide Number Placeholder 5"/>
          <p:cNvSpPr>
            <a:spLocks noGrp="1"/>
          </p:cNvSpPr>
          <p:nvPr>
            <p:ph type="sldNum" sz="quarter" idx="12"/>
          </p:nvPr>
        </p:nvSpPr>
        <p:spPr/>
        <p:txBody>
          <a:bodyPr/>
          <a:lstStyle>
            <a:extLst/>
          </a:lstStyle>
          <a:p>
            <a:fld id="{13A17D65-C8E2-4FDD-97F2-098658AD39A7}" type="slidenum">
              <a:rPr lang="ar-YE" smtClean="0"/>
              <a:pPr/>
              <a:t>‹#›</a:t>
            </a:fld>
            <a:endParaRPr lang="ar-Y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4E9890-0EA6-4601-A302-55B68BBDD0BC}" type="datetime3">
              <a:rPr lang="en-US" smtClean="0"/>
              <a:t>9 November 2010</a:t>
            </a:fld>
            <a:endParaRPr lang="ar-YE"/>
          </a:p>
        </p:txBody>
      </p:sp>
      <p:sp>
        <p:nvSpPr>
          <p:cNvPr id="5" name="Footer Placeholder 4"/>
          <p:cNvSpPr>
            <a:spLocks noGrp="1"/>
          </p:cNvSpPr>
          <p:nvPr>
            <p:ph type="ftr" sz="quarter" idx="11"/>
          </p:nvPr>
        </p:nvSpPr>
        <p:spPr/>
        <p:txBody>
          <a:bodyPr/>
          <a:lstStyle>
            <a:extLst/>
          </a:lstStyle>
          <a:p>
            <a:r>
              <a:rPr lang="en-US" smtClean="0"/>
              <a:t>Presented by :                 Akram Elhadi                 Ahmed Helmy</a:t>
            </a:r>
            <a:endParaRPr lang="ar-YE" dirty="0"/>
          </a:p>
        </p:txBody>
      </p:sp>
      <p:sp>
        <p:nvSpPr>
          <p:cNvPr id="6" name="Slide Number Placeholder 5"/>
          <p:cNvSpPr>
            <a:spLocks noGrp="1"/>
          </p:cNvSpPr>
          <p:nvPr>
            <p:ph type="sldNum" sz="quarter" idx="12"/>
          </p:nvPr>
        </p:nvSpPr>
        <p:spPr/>
        <p:txBody>
          <a:bodyPr/>
          <a:lstStyle>
            <a:extLst/>
          </a:lstStyle>
          <a:p>
            <a:fld id="{13A17D65-C8E2-4FDD-97F2-098658AD39A7}" type="slidenum">
              <a:rPr lang="ar-YE" smtClean="0"/>
              <a:pPr/>
              <a:t>‹#›</a:t>
            </a:fld>
            <a:endParaRPr lang="ar-Y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7E1A10-26AD-435F-A7B0-80648925D9EF}" type="datetime3">
              <a:rPr lang="en-US" smtClean="0"/>
              <a:t>9 November 2010</a:t>
            </a:fld>
            <a:endParaRPr lang="ar-YE"/>
          </a:p>
        </p:txBody>
      </p:sp>
      <p:sp>
        <p:nvSpPr>
          <p:cNvPr id="5" name="Footer Placeholder 4"/>
          <p:cNvSpPr>
            <a:spLocks noGrp="1"/>
          </p:cNvSpPr>
          <p:nvPr>
            <p:ph type="ftr" sz="quarter" idx="11"/>
          </p:nvPr>
        </p:nvSpPr>
        <p:spPr/>
        <p:txBody>
          <a:bodyPr/>
          <a:lstStyle>
            <a:extLst/>
          </a:lstStyle>
          <a:p>
            <a:r>
              <a:rPr lang="en-US" smtClean="0"/>
              <a:t>Presented by :                 Akram Elhadi                 Ahmed Helmy</a:t>
            </a:r>
            <a:endParaRPr lang="ar-YE" dirty="0"/>
          </a:p>
        </p:txBody>
      </p:sp>
      <p:sp>
        <p:nvSpPr>
          <p:cNvPr id="6" name="Slide Number Placeholder 5"/>
          <p:cNvSpPr>
            <a:spLocks noGrp="1"/>
          </p:cNvSpPr>
          <p:nvPr>
            <p:ph type="sldNum" sz="quarter" idx="12"/>
          </p:nvPr>
        </p:nvSpPr>
        <p:spPr/>
        <p:txBody>
          <a:bodyPr/>
          <a:lstStyle>
            <a:extLst/>
          </a:lstStyle>
          <a:p>
            <a:fld id="{13A17D65-C8E2-4FDD-97F2-098658AD39A7}" type="slidenum">
              <a:rPr lang="ar-YE" smtClean="0"/>
              <a:pPr/>
              <a:t>‹#›</a:t>
            </a:fld>
            <a:endParaRPr lang="ar-Y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4A1074-33BC-4D2B-8159-0ECA0F2CAA62}" type="datetime3">
              <a:rPr lang="en-US" smtClean="0"/>
              <a:t>9 November 2010</a:t>
            </a:fld>
            <a:endParaRPr lang="ar-YE"/>
          </a:p>
        </p:txBody>
      </p:sp>
      <p:sp>
        <p:nvSpPr>
          <p:cNvPr id="5" name="Footer Placeholder 4"/>
          <p:cNvSpPr>
            <a:spLocks noGrp="1"/>
          </p:cNvSpPr>
          <p:nvPr>
            <p:ph type="ftr" sz="quarter" idx="11"/>
          </p:nvPr>
        </p:nvSpPr>
        <p:spPr/>
        <p:txBody>
          <a:bodyPr/>
          <a:lstStyle>
            <a:extLst/>
          </a:lstStyle>
          <a:p>
            <a:r>
              <a:rPr lang="en-US" smtClean="0"/>
              <a:t>Presented by :                 Akram Elhadi                 Ahmed Helmy</a:t>
            </a:r>
            <a:endParaRPr lang="ar-YE" dirty="0"/>
          </a:p>
        </p:txBody>
      </p:sp>
      <p:sp>
        <p:nvSpPr>
          <p:cNvPr id="6" name="Slide Number Placeholder 5"/>
          <p:cNvSpPr>
            <a:spLocks noGrp="1"/>
          </p:cNvSpPr>
          <p:nvPr>
            <p:ph type="sldNum" sz="quarter" idx="12"/>
          </p:nvPr>
        </p:nvSpPr>
        <p:spPr/>
        <p:txBody>
          <a:bodyPr/>
          <a:lstStyle>
            <a:extLst/>
          </a:lstStyle>
          <a:p>
            <a:fld id="{13A17D65-C8E2-4FDD-97F2-098658AD39A7}" type="slidenum">
              <a:rPr lang="ar-YE" smtClean="0"/>
              <a:pPr/>
              <a:t>‹#›</a:t>
            </a:fld>
            <a:endParaRPr lang="ar-Y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16116B-6966-4F2D-B29E-6F68357A1229}" type="datetime3">
              <a:rPr lang="en-US" smtClean="0"/>
              <a:t>9 November 2010</a:t>
            </a:fld>
            <a:endParaRPr lang="ar-YE"/>
          </a:p>
        </p:txBody>
      </p:sp>
      <p:sp>
        <p:nvSpPr>
          <p:cNvPr id="6" name="Footer Placeholder 5"/>
          <p:cNvSpPr>
            <a:spLocks noGrp="1"/>
          </p:cNvSpPr>
          <p:nvPr>
            <p:ph type="ftr" sz="quarter" idx="11"/>
          </p:nvPr>
        </p:nvSpPr>
        <p:spPr/>
        <p:txBody>
          <a:bodyPr/>
          <a:lstStyle>
            <a:extLst/>
          </a:lstStyle>
          <a:p>
            <a:r>
              <a:rPr lang="en-US" smtClean="0"/>
              <a:t>Presented by :                 Akram Elhadi                 Ahmed Helmy</a:t>
            </a:r>
            <a:endParaRPr lang="ar-YE" dirty="0"/>
          </a:p>
        </p:txBody>
      </p:sp>
      <p:sp>
        <p:nvSpPr>
          <p:cNvPr id="7" name="Slide Number Placeholder 6"/>
          <p:cNvSpPr>
            <a:spLocks noGrp="1"/>
          </p:cNvSpPr>
          <p:nvPr>
            <p:ph type="sldNum" sz="quarter" idx="12"/>
          </p:nvPr>
        </p:nvSpPr>
        <p:spPr/>
        <p:txBody>
          <a:bodyPr/>
          <a:lstStyle>
            <a:extLst/>
          </a:lstStyle>
          <a:p>
            <a:fld id="{13A17D65-C8E2-4FDD-97F2-098658AD39A7}" type="slidenum">
              <a:rPr lang="ar-YE" smtClean="0"/>
              <a:pPr/>
              <a:t>‹#›</a:t>
            </a:fld>
            <a:endParaRPr lang="ar-Y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76367F-88DA-485A-B157-BAF710CCAF7E}" type="datetime3">
              <a:rPr lang="en-US" smtClean="0"/>
              <a:t>9 November 2010</a:t>
            </a:fld>
            <a:endParaRPr lang="ar-YE"/>
          </a:p>
        </p:txBody>
      </p:sp>
      <p:sp>
        <p:nvSpPr>
          <p:cNvPr id="8" name="Footer Placeholder 7"/>
          <p:cNvSpPr>
            <a:spLocks noGrp="1"/>
          </p:cNvSpPr>
          <p:nvPr>
            <p:ph type="ftr" sz="quarter" idx="11"/>
          </p:nvPr>
        </p:nvSpPr>
        <p:spPr/>
        <p:txBody>
          <a:bodyPr/>
          <a:lstStyle>
            <a:extLst/>
          </a:lstStyle>
          <a:p>
            <a:r>
              <a:rPr lang="en-US" smtClean="0"/>
              <a:t>Presented by :                 Akram Elhadi                 Ahmed Helmy</a:t>
            </a:r>
            <a:endParaRPr lang="ar-YE" dirty="0"/>
          </a:p>
        </p:txBody>
      </p:sp>
      <p:sp>
        <p:nvSpPr>
          <p:cNvPr id="9" name="Slide Number Placeholder 8"/>
          <p:cNvSpPr>
            <a:spLocks noGrp="1"/>
          </p:cNvSpPr>
          <p:nvPr>
            <p:ph type="sldNum" sz="quarter" idx="12"/>
          </p:nvPr>
        </p:nvSpPr>
        <p:spPr/>
        <p:txBody>
          <a:bodyPr/>
          <a:lstStyle>
            <a:extLst/>
          </a:lstStyle>
          <a:p>
            <a:fld id="{13A17D65-C8E2-4FDD-97F2-098658AD39A7}" type="slidenum">
              <a:rPr lang="ar-YE" smtClean="0"/>
              <a:pPr/>
              <a:t>‹#›</a:t>
            </a:fld>
            <a:endParaRPr lang="ar-Y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7EB7F81-AC9A-45B2-A9B6-07CC1081D153}" type="datetime3">
              <a:rPr lang="en-US" smtClean="0"/>
              <a:t>9 November 2010</a:t>
            </a:fld>
            <a:endParaRPr lang="ar-YE"/>
          </a:p>
        </p:txBody>
      </p:sp>
      <p:sp>
        <p:nvSpPr>
          <p:cNvPr id="4" name="Footer Placeholder 3"/>
          <p:cNvSpPr>
            <a:spLocks noGrp="1"/>
          </p:cNvSpPr>
          <p:nvPr>
            <p:ph type="ftr" sz="quarter" idx="11"/>
          </p:nvPr>
        </p:nvSpPr>
        <p:spPr/>
        <p:txBody>
          <a:bodyPr/>
          <a:lstStyle>
            <a:extLst/>
          </a:lstStyle>
          <a:p>
            <a:r>
              <a:rPr lang="en-US" smtClean="0"/>
              <a:t>Presented by :                 Akram Elhadi                 Ahmed Helmy</a:t>
            </a:r>
            <a:endParaRPr lang="ar-YE" dirty="0"/>
          </a:p>
        </p:txBody>
      </p:sp>
      <p:sp>
        <p:nvSpPr>
          <p:cNvPr id="5" name="Slide Number Placeholder 4"/>
          <p:cNvSpPr>
            <a:spLocks noGrp="1"/>
          </p:cNvSpPr>
          <p:nvPr>
            <p:ph type="sldNum" sz="quarter" idx="12"/>
          </p:nvPr>
        </p:nvSpPr>
        <p:spPr/>
        <p:txBody>
          <a:bodyPr/>
          <a:lstStyle>
            <a:extLst/>
          </a:lstStyle>
          <a:p>
            <a:fld id="{13A17D65-C8E2-4FDD-97F2-098658AD39A7}" type="slidenum">
              <a:rPr lang="ar-YE" smtClean="0"/>
              <a:pPr/>
              <a:t>‹#›</a:t>
            </a:fld>
            <a:endParaRPr lang="ar-Y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869740E-B005-4782-A713-40DCFEB1ABCB}" type="datetime3">
              <a:rPr lang="en-US" smtClean="0"/>
              <a:t>9 November 2010</a:t>
            </a:fld>
            <a:endParaRPr lang="ar-YE"/>
          </a:p>
        </p:txBody>
      </p:sp>
      <p:sp>
        <p:nvSpPr>
          <p:cNvPr id="3" name="Footer Placeholder 2"/>
          <p:cNvSpPr>
            <a:spLocks noGrp="1"/>
          </p:cNvSpPr>
          <p:nvPr>
            <p:ph type="ftr" sz="quarter" idx="11"/>
          </p:nvPr>
        </p:nvSpPr>
        <p:spPr/>
        <p:txBody>
          <a:bodyPr/>
          <a:lstStyle>
            <a:extLst/>
          </a:lstStyle>
          <a:p>
            <a:r>
              <a:rPr lang="en-US" smtClean="0"/>
              <a:t>Presented by :                 Akram Elhadi                 Ahmed Helmy</a:t>
            </a:r>
            <a:endParaRPr lang="ar-YE" dirty="0"/>
          </a:p>
        </p:txBody>
      </p:sp>
      <p:sp>
        <p:nvSpPr>
          <p:cNvPr id="4" name="Slide Number Placeholder 3"/>
          <p:cNvSpPr>
            <a:spLocks noGrp="1"/>
          </p:cNvSpPr>
          <p:nvPr>
            <p:ph type="sldNum" sz="quarter" idx="12"/>
          </p:nvPr>
        </p:nvSpPr>
        <p:spPr/>
        <p:txBody>
          <a:bodyPr/>
          <a:lstStyle>
            <a:extLst/>
          </a:lstStyle>
          <a:p>
            <a:fld id="{13A17D65-C8E2-4FDD-97F2-098658AD39A7}" type="slidenum">
              <a:rPr lang="ar-YE" smtClean="0"/>
              <a:pPr/>
              <a:t>‹#›</a:t>
            </a:fld>
            <a:endParaRPr lang="ar-Y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9D0A8D2-B24D-4EA5-B740-FF3D08BF4EA4}" type="datetime3">
              <a:rPr lang="en-US" smtClean="0"/>
              <a:t>9 November 2010</a:t>
            </a:fld>
            <a:endParaRPr lang="ar-YE"/>
          </a:p>
        </p:txBody>
      </p:sp>
      <p:sp>
        <p:nvSpPr>
          <p:cNvPr id="6" name="Footer Placeholder 5"/>
          <p:cNvSpPr>
            <a:spLocks noGrp="1"/>
          </p:cNvSpPr>
          <p:nvPr>
            <p:ph type="ftr" sz="quarter" idx="11"/>
          </p:nvPr>
        </p:nvSpPr>
        <p:spPr/>
        <p:txBody>
          <a:bodyPr/>
          <a:lstStyle>
            <a:extLst/>
          </a:lstStyle>
          <a:p>
            <a:r>
              <a:rPr lang="en-US" smtClean="0"/>
              <a:t>Presented by :                 Akram Elhadi                 Ahmed Helmy</a:t>
            </a:r>
            <a:endParaRPr lang="ar-YE" dirty="0"/>
          </a:p>
        </p:txBody>
      </p:sp>
      <p:sp>
        <p:nvSpPr>
          <p:cNvPr id="7" name="Slide Number Placeholder 6"/>
          <p:cNvSpPr>
            <a:spLocks noGrp="1"/>
          </p:cNvSpPr>
          <p:nvPr>
            <p:ph type="sldNum" sz="quarter" idx="12"/>
          </p:nvPr>
        </p:nvSpPr>
        <p:spPr/>
        <p:txBody>
          <a:bodyPr/>
          <a:lstStyle>
            <a:extLst/>
          </a:lstStyle>
          <a:p>
            <a:fld id="{13A17D65-C8E2-4FDD-97F2-098658AD39A7}" type="slidenum">
              <a:rPr lang="ar-YE" smtClean="0"/>
              <a:pPr/>
              <a:t>‹#›</a:t>
            </a:fld>
            <a:endParaRPr lang="ar-Y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42DB0C-9F74-4075-8BA3-F85E8C431EEE}" type="datetime3">
              <a:rPr lang="en-US" smtClean="0"/>
              <a:t>9 November 2010</a:t>
            </a:fld>
            <a:endParaRPr lang="ar-Y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Presented by :                 Akram Elhadi                 Ahmed Helmy</a:t>
            </a:r>
            <a:endParaRPr lang="ar-YE"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A17D65-C8E2-4FDD-97F2-098658AD39A7}" type="slidenum">
              <a:rPr lang="ar-YE" smtClean="0"/>
              <a:pPr/>
              <a:t>‹#›</a:t>
            </a:fld>
            <a:endParaRPr lang="ar-Y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568876B-6E6C-41B3-AE79-BA1E9AA3383A}" type="datetime3">
              <a:rPr lang="en-US" smtClean="0"/>
              <a:t>9 November 2010</a:t>
            </a:fld>
            <a:endParaRPr lang="ar-Y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Presented by :                 Akram Elhadi                 Ahmed Helmy</a:t>
            </a:r>
            <a:endParaRPr lang="ar-YE"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A17D65-C8E2-4FDD-97F2-098658AD39A7}" type="slidenum">
              <a:rPr lang="ar-YE" smtClean="0"/>
              <a:pPr/>
              <a:t>‹#›</a:t>
            </a:fld>
            <a:endParaRPr lang="ar-Y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763928" cy="365125"/>
          </a:xfrm>
        </p:spPr>
        <p:txBody>
          <a:bodyPr/>
          <a:lstStyle/>
          <a:p>
            <a:r>
              <a:rPr lang="en-US" smtClean="0">
                <a:solidFill>
                  <a:schemeClr val="accent2">
                    <a:lumMod val="75000"/>
                  </a:schemeClr>
                </a:solidFill>
              </a:rPr>
              <a:t>Presented by :                 Akram Elhadi                 Ahmed Helmy</a:t>
            </a:r>
            <a:endParaRPr lang="ar-YE" dirty="0">
              <a:solidFill>
                <a:schemeClr val="accent2">
                  <a:lumMod val="75000"/>
                </a:schemeClr>
              </a:solidFill>
            </a:endParaRPr>
          </a:p>
        </p:txBody>
      </p:sp>
      <p:sp>
        <p:nvSpPr>
          <p:cNvPr id="4" name="Title 3"/>
          <p:cNvSpPr>
            <a:spLocks noGrp="1"/>
          </p:cNvSpPr>
          <p:nvPr>
            <p:ph type="title"/>
          </p:nvPr>
        </p:nvSpPr>
        <p:spPr/>
        <p:txBody>
          <a:bodyPr>
            <a:normAutofit fontScale="90000"/>
          </a:bodyPr>
          <a:lstStyle/>
          <a:p>
            <a:r>
              <a:rPr lang="en-US" sz="1600" b="0" dirty="0" smtClean="0">
                <a:effectLst/>
                <a:latin typeface="Arial" pitchFamily="34" charset="0"/>
                <a:cs typeface="Arial" pitchFamily="34" charset="0"/>
              </a:rPr>
              <a:t>Republic of Yemen</a:t>
            </a:r>
            <a:br>
              <a:rPr lang="en-US" sz="1600" b="0" dirty="0" smtClean="0">
                <a:effectLst/>
                <a:latin typeface="Arial" pitchFamily="34" charset="0"/>
                <a:cs typeface="Arial" pitchFamily="34" charset="0"/>
              </a:rPr>
            </a:br>
            <a:r>
              <a:rPr lang="en-US" sz="1600" b="0" dirty="0" smtClean="0">
                <a:effectLst/>
                <a:latin typeface="Arial" pitchFamily="34" charset="0"/>
                <a:cs typeface="Arial" pitchFamily="34" charset="0"/>
              </a:rPr>
              <a:t>University of Science And Technology </a:t>
            </a:r>
            <a:r>
              <a:rPr lang="ar-EG" sz="1600" b="0" dirty="0" smtClean="0">
                <a:effectLst/>
                <a:latin typeface="Arial" pitchFamily="34" charset="0"/>
                <a:cs typeface="Arial" pitchFamily="34" charset="0"/>
              </a:rPr>
              <a:t/>
            </a:r>
            <a:br>
              <a:rPr lang="ar-EG" sz="1600" b="0" dirty="0" smtClean="0">
                <a:effectLst/>
                <a:latin typeface="Arial" pitchFamily="34" charset="0"/>
                <a:cs typeface="Arial" pitchFamily="34" charset="0"/>
              </a:rPr>
            </a:br>
            <a:r>
              <a:rPr lang="en-US" sz="1600" b="0" dirty="0" smtClean="0">
                <a:effectLst/>
                <a:latin typeface="Arial" pitchFamily="34" charset="0"/>
                <a:cs typeface="Arial" pitchFamily="34" charset="0"/>
              </a:rPr>
              <a:t>Faculty of science and Engineering</a:t>
            </a:r>
            <a:br>
              <a:rPr lang="en-US" sz="1600" b="0" dirty="0" smtClean="0">
                <a:effectLst/>
                <a:latin typeface="Arial" pitchFamily="34" charset="0"/>
                <a:cs typeface="Arial" pitchFamily="34" charset="0"/>
              </a:rPr>
            </a:br>
            <a:r>
              <a:rPr lang="en-US" sz="1600" b="0" dirty="0" err="1" smtClean="0">
                <a:effectLst/>
                <a:latin typeface="Arial" pitchFamily="34" charset="0"/>
                <a:cs typeface="Arial" pitchFamily="34" charset="0"/>
              </a:rPr>
              <a:t>BioMedical</a:t>
            </a:r>
            <a:r>
              <a:rPr lang="en-US" sz="1600" b="0" dirty="0" smtClean="0">
                <a:effectLst/>
                <a:latin typeface="Arial" pitchFamily="34" charset="0"/>
                <a:cs typeface="Arial" pitchFamily="34" charset="0"/>
              </a:rPr>
              <a:t> Engineering Department</a:t>
            </a:r>
            <a:br>
              <a:rPr lang="en-US" sz="1600" b="0" dirty="0" smtClean="0">
                <a:effectLst/>
                <a:latin typeface="Arial" pitchFamily="34" charset="0"/>
                <a:cs typeface="Arial" pitchFamily="34" charset="0"/>
              </a:rPr>
            </a:br>
            <a:endParaRPr lang="ar-YE" sz="1600" b="0" dirty="0">
              <a:effectLst/>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algn="l" rtl="0"/>
            <a:endParaRPr lang="en-US" sz="4400" dirty="0" smtClean="0">
              <a:effectLst>
                <a:outerShdw blurRad="38100" dist="38100" dir="2700000" algn="tl">
                  <a:srgbClr val="000000">
                    <a:alpha val="43137"/>
                  </a:srgbClr>
                </a:outerShdw>
              </a:effectLst>
              <a:latin typeface="Arial" pitchFamily="34" charset="0"/>
              <a:cs typeface="Arial" pitchFamily="34" charset="0"/>
            </a:endParaRPr>
          </a:p>
          <a:p>
            <a:pPr algn="l" rtl="0"/>
            <a:r>
              <a:rPr lang="en-US" sz="4400" dirty="0" smtClean="0">
                <a:effectLst>
                  <a:outerShdw blurRad="38100" dist="38100" dir="2700000" algn="tl">
                    <a:srgbClr val="000000">
                      <a:alpha val="43137"/>
                    </a:srgbClr>
                  </a:outerShdw>
                </a:effectLst>
                <a:latin typeface="Arial" pitchFamily="34" charset="0"/>
                <a:cs typeface="Arial" pitchFamily="34" charset="0"/>
              </a:rPr>
              <a:t>Presentation of Robotics   (1)</a:t>
            </a:r>
            <a:endParaRPr lang="ar-YE" sz="4400" dirty="0" smtClean="0">
              <a:effectLst>
                <a:outerShdw blurRad="38100" dist="38100" dir="2700000" algn="tl">
                  <a:srgbClr val="000000">
                    <a:alpha val="43137"/>
                  </a:srgbClr>
                </a:outerShdw>
              </a:effectLst>
              <a:latin typeface="Arial" pitchFamily="34" charset="0"/>
              <a:cs typeface="Arial" pitchFamily="34" charset="0"/>
            </a:endParaRPr>
          </a:p>
          <a:p>
            <a:pPr algn="l" rtl="0">
              <a:buNone/>
            </a:pPr>
            <a:endParaRPr lang="en-US" sz="4400" dirty="0" smtClean="0">
              <a:latin typeface="Arial" pitchFamily="34" charset="0"/>
              <a:cs typeface="Arial" pitchFamily="34" charset="0"/>
            </a:endParaRPr>
          </a:p>
          <a:p>
            <a:pPr algn="l" rtl="0">
              <a:buNone/>
            </a:pPr>
            <a:r>
              <a:rPr lang="en-US" sz="2800" dirty="0" smtClean="0">
                <a:effectLst>
                  <a:outerShdw blurRad="38100" dist="38100" dir="2700000" algn="tl">
                    <a:srgbClr val="000000">
                      <a:alpha val="43137"/>
                    </a:srgbClr>
                  </a:outerShdw>
                </a:effectLst>
                <a:latin typeface="Arial" pitchFamily="34" charset="0"/>
                <a:cs typeface="Arial" pitchFamily="34" charset="0"/>
              </a:rPr>
              <a:t>Supervised by:</a:t>
            </a:r>
          </a:p>
          <a:p>
            <a:pPr algn="l" rtl="0">
              <a:buNone/>
            </a:pPr>
            <a:r>
              <a:rPr lang="en-US" sz="2800" dirty="0" smtClean="0">
                <a:latin typeface="Arial" pitchFamily="34" charset="0"/>
                <a:cs typeface="Arial" pitchFamily="34" charset="0"/>
              </a:rPr>
              <a:t>DR. </a:t>
            </a:r>
            <a:r>
              <a:rPr lang="en-US" sz="2800" dirty="0" err="1" smtClean="0">
                <a:latin typeface="Arial" pitchFamily="34" charset="0"/>
                <a:cs typeface="Arial" pitchFamily="34" charset="0"/>
              </a:rPr>
              <a:t>Fadhl</a:t>
            </a:r>
            <a:r>
              <a:rPr lang="en-US" sz="2800" dirty="0" smtClean="0">
                <a:latin typeface="Arial" pitchFamily="34" charset="0"/>
                <a:cs typeface="Arial" pitchFamily="34" charset="0"/>
              </a:rPr>
              <a:t> M. </a:t>
            </a:r>
            <a:r>
              <a:rPr lang="en-US" sz="2800" dirty="0" err="1" smtClean="0">
                <a:latin typeface="Arial" pitchFamily="34" charset="0"/>
                <a:cs typeface="Arial" pitchFamily="34" charset="0"/>
              </a:rPr>
              <a:t>Alakwaa</a:t>
            </a:r>
            <a:r>
              <a:rPr lang="en-US" sz="2800" dirty="0" smtClean="0">
                <a:latin typeface="Arial" pitchFamily="34" charset="0"/>
                <a:cs typeface="Arial" pitchFamily="34" charset="0"/>
              </a:rPr>
              <a:t>  PhD</a:t>
            </a:r>
          </a:p>
          <a:p>
            <a:pPr algn="l" rtl="0"/>
            <a:endParaRPr lang="en-US" sz="4400" dirty="0" smtClean="0">
              <a:latin typeface="Arial" pitchFamily="34" charset="0"/>
              <a:cs typeface="Arial" pitchFamily="34" charset="0"/>
            </a:endParaRPr>
          </a:p>
        </p:txBody>
      </p:sp>
      <p:pic>
        <p:nvPicPr>
          <p:cNvPr id="7" name="Picture 6" descr="3A9_logo.gif"/>
          <p:cNvPicPr>
            <a:picLocks noChangeAspect="1"/>
          </p:cNvPicPr>
          <p:nvPr/>
        </p:nvPicPr>
        <p:blipFill>
          <a:blip r:embed="rId2"/>
          <a:stretch>
            <a:fillRect/>
          </a:stretch>
        </p:blipFill>
        <p:spPr>
          <a:xfrm>
            <a:off x="7072330" y="142852"/>
            <a:ext cx="1595440" cy="1428760"/>
          </a:xfrm>
          <a:prstGeom prst="rect">
            <a:avLst/>
          </a:prstGeom>
        </p:spPr>
      </p:pic>
      <p:sp>
        <p:nvSpPr>
          <p:cNvPr id="8" name="Date Placeholder 7"/>
          <p:cNvSpPr>
            <a:spLocks noGrp="1"/>
          </p:cNvSpPr>
          <p:nvPr>
            <p:ph type="dt" sz="half" idx="10"/>
          </p:nvPr>
        </p:nvSpPr>
        <p:spPr>
          <a:xfrm>
            <a:off x="0" y="6492240"/>
            <a:ext cx="1920240" cy="365760"/>
          </a:xfrm>
        </p:spPr>
        <p:txBody>
          <a:bodyPr/>
          <a:lstStyle/>
          <a:p>
            <a:fld id="{DD4949E4-138A-46EB-92C2-18774B3131D1}"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JPG"/>
          <p:cNvPicPr>
            <a:picLocks noGrp="1" noChangeAspect="1"/>
          </p:cNvPicPr>
          <p:nvPr>
            <p:ph idx="1"/>
          </p:nvPr>
        </p:nvPicPr>
        <p:blipFill>
          <a:blip r:embed="rId3"/>
          <a:stretch>
            <a:fillRect/>
          </a:stretch>
        </p:blipFill>
        <p:spPr>
          <a:xfrm>
            <a:off x="1966912" y="1872456"/>
            <a:ext cx="5210175" cy="3743325"/>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Surgical Tools</a:t>
            </a:r>
            <a:r>
              <a:rPr lang="en-US" sz="4400" dirty="0" smtClean="0">
                <a:solidFill>
                  <a:srgbClr val="7030A0"/>
                </a:solidFill>
              </a:rPr>
              <a:t/>
            </a:r>
            <a:br>
              <a:rPr lang="en-US" sz="4400" dirty="0" smtClean="0">
                <a:solidFill>
                  <a:srgbClr val="7030A0"/>
                </a:solidFill>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9D876545-79DB-482B-B24A-C59C8964CACF}"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7.JPG"/>
          <p:cNvPicPr>
            <a:picLocks noGrp="1" noChangeAspect="1"/>
          </p:cNvPicPr>
          <p:nvPr>
            <p:ph idx="1"/>
          </p:nvPr>
        </p:nvPicPr>
        <p:blipFill>
          <a:blip r:embed="rId3"/>
          <a:stretch>
            <a:fillRect/>
          </a:stretch>
        </p:blipFill>
        <p:spPr>
          <a:xfrm>
            <a:off x="2643174" y="1285860"/>
            <a:ext cx="4929222" cy="4139421"/>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The Honda Humanoid</a:t>
            </a:r>
            <a:br>
              <a:rPr lang="en-US" sz="4400" dirty="0" smtClean="0">
                <a:latin typeface="Arial" pitchFamily="34" charset="0"/>
                <a:cs typeface="Arial" pitchFamily="34" charset="0"/>
              </a:rPr>
            </a:br>
            <a:endParaRPr lang="ar-YE" dirty="0">
              <a:latin typeface="Arial" pitchFamily="34" charset="0"/>
              <a:cs typeface="Arial" pitchFamily="34" charset="0"/>
            </a:endParaRPr>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8D8AA53C-BD8A-4B1D-B605-058E5A890C99}"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JPG"/>
          <p:cNvPicPr>
            <a:picLocks noGrp="1" noChangeAspect="1"/>
          </p:cNvPicPr>
          <p:nvPr>
            <p:ph idx="1"/>
          </p:nvPr>
        </p:nvPicPr>
        <p:blipFill>
          <a:blip r:embed="rId3"/>
          <a:stretch>
            <a:fillRect/>
          </a:stretch>
        </p:blipFill>
        <p:spPr>
          <a:xfrm>
            <a:off x="2433637" y="1321591"/>
            <a:ext cx="5424511" cy="3998916"/>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A Range of Rovers</a:t>
            </a:r>
            <a:r>
              <a:rPr lang="en-US" sz="4400" dirty="0" smtClean="0">
                <a:solidFill>
                  <a:srgbClr val="7030A0"/>
                </a:solidFill>
              </a:rPr>
              <a:t/>
            </a:r>
            <a:br>
              <a:rPr lang="en-US" sz="4400" dirty="0" smtClean="0">
                <a:solidFill>
                  <a:srgbClr val="7030A0"/>
                </a:solidFill>
              </a:rPr>
            </a:br>
            <a:endParaRPr lang="ar-YE" dirty="0"/>
          </a:p>
        </p:txBody>
      </p:sp>
      <p:sp>
        <p:nvSpPr>
          <p:cNvPr id="8" name="Footer Placeholder 7"/>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A90E0CCD-807D-4BC4-BC33-E7E34E7DC3D0}"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buNone/>
            </a:pPr>
            <a:r>
              <a:rPr lang="en-US" sz="1400" dirty="0">
                <a:latin typeface="Arial" pitchFamily="34" charset="0"/>
                <a:cs typeface="Arial" pitchFamily="34" charset="0"/>
              </a:rPr>
              <a:t>According to MSN Learning &amp; Research, 700,000 robots were in the </a:t>
            </a:r>
            <a:r>
              <a:rPr lang="en-US" sz="1400" dirty="0" smtClean="0">
                <a:latin typeface="Arial" pitchFamily="34" charset="0"/>
                <a:cs typeface="Arial" pitchFamily="34" charset="0"/>
              </a:rPr>
              <a:t>industrial world in 1995 and over 500,000 were used in Japan, about 120,000 in Western Europe</a:t>
            </a:r>
            <a:r>
              <a:rPr lang="en-US" sz="1400" dirty="0">
                <a:latin typeface="Arial" pitchFamily="34" charset="0"/>
                <a:cs typeface="Arial" pitchFamily="34" charset="0"/>
              </a:rPr>
              <a:t>, and 60,000 in the United </a:t>
            </a:r>
            <a:r>
              <a:rPr lang="en-US" sz="1400" dirty="0" smtClean="0">
                <a:latin typeface="Arial" pitchFamily="34" charset="0"/>
                <a:cs typeface="Arial" pitchFamily="34" charset="0"/>
              </a:rPr>
              <a:t>States.</a:t>
            </a:r>
          </a:p>
          <a:p>
            <a:pPr algn="l" rtl="0">
              <a:buNone/>
            </a:pPr>
            <a:endParaRPr lang="en-US" sz="1400" dirty="0" smtClean="0">
              <a:cs typeface="+mj-cs"/>
            </a:endParaRPr>
          </a:p>
          <a:p>
            <a:pPr algn="l" rtl="0">
              <a:buNone/>
            </a:pPr>
            <a:endParaRPr lang="en-US" sz="1400" dirty="0" smtClean="0">
              <a:cs typeface="+mj-cs"/>
            </a:endParaRPr>
          </a:p>
          <a:p>
            <a:pPr algn="l" rtl="0">
              <a:buNone/>
            </a:pPr>
            <a:r>
              <a:rPr lang="en-US" sz="2000" dirty="0" smtClean="0">
                <a:cs typeface="+mj-cs"/>
              </a:rPr>
              <a:t> </a:t>
            </a:r>
            <a:r>
              <a:rPr lang="en-US" sz="2000" b="1" dirty="0" smtClean="0">
                <a:latin typeface="Arial" pitchFamily="34" charset="0"/>
                <a:cs typeface="Arial" pitchFamily="34" charset="0"/>
              </a:rPr>
              <a:t>Basically a robot consists of:</a:t>
            </a:r>
          </a:p>
          <a:p>
            <a:pPr algn="l" rtl="0">
              <a:buNone/>
            </a:pPr>
            <a:r>
              <a:rPr lang="en-US" sz="1600" dirty="0">
                <a:cs typeface="+mj-cs"/>
              </a:rPr>
              <a:t>■</a:t>
            </a:r>
            <a:r>
              <a:rPr lang="en-US" dirty="0">
                <a:cs typeface="+mj-cs"/>
              </a:rPr>
              <a:t> </a:t>
            </a:r>
            <a:r>
              <a:rPr lang="en-US" sz="1500" b="1" dirty="0">
                <a:latin typeface="Arial" pitchFamily="34" charset="0"/>
                <a:cs typeface="Arial" pitchFamily="34" charset="0"/>
              </a:rPr>
              <a:t>A mechanical </a:t>
            </a:r>
            <a:r>
              <a:rPr lang="en-US" sz="1500" b="1" dirty="0" smtClean="0">
                <a:latin typeface="Arial" pitchFamily="34" charset="0"/>
                <a:cs typeface="Arial" pitchFamily="34" charset="0"/>
              </a:rPr>
              <a:t>device: </a:t>
            </a:r>
            <a:r>
              <a:rPr lang="en-US" sz="1500" dirty="0">
                <a:latin typeface="Arial" pitchFamily="34" charset="0"/>
                <a:cs typeface="Arial" pitchFamily="34" charset="0"/>
              </a:rPr>
              <a:t>such as a wheeled platform, arm, or other </a:t>
            </a:r>
            <a:r>
              <a:rPr lang="en-US" sz="1500" dirty="0" smtClean="0">
                <a:latin typeface="Arial" pitchFamily="34" charset="0"/>
                <a:cs typeface="Arial" pitchFamily="34" charset="0"/>
              </a:rPr>
              <a:t>construction , capable </a:t>
            </a:r>
            <a:r>
              <a:rPr lang="en-US" sz="1500" dirty="0">
                <a:latin typeface="Arial" pitchFamily="34" charset="0"/>
                <a:cs typeface="Arial" pitchFamily="34" charset="0"/>
              </a:rPr>
              <a:t>of interacting with its environment</a:t>
            </a:r>
            <a:r>
              <a:rPr lang="en-US" sz="1500" dirty="0" smtClean="0">
                <a:latin typeface="Arial" pitchFamily="34" charset="0"/>
                <a:cs typeface="Arial" pitchFamily="34" charset="0"/>
              </a:rPr>
              <a:t>.</a:t>
            </a:r>
          </a:p>
          <a:p>
            <a:pPr algn="l" rtl="0">
              <a:buNone/>
            </a:pPr>
            <a:endParaRPr lang="en-US" sz="1500" dirty="0" smtClean="0">
              <a:latin typeface="Arial" pitchFamily="34" charset="0"/>
              <a:cs typeface="Arial" pitchFamily="34" charset="0"/>
            </a:endParaRPr>
          </a:p>
          <a:p>
            <a:pPr algn="l" rtl="0">
              <a:buNone/>
            </a:pPr>
            <a:r>
              <a:rPr lang="en-US" sz="1500" dirty="0" smtClean="0">
                <a:latin typeface="Arial" pitchFamily="34" charset="0"/>
                <a:cs typeface="Arial" pitchFamily="34" charset="0"/>
              </a:rPr>
              <a:t>■ </a:t>
            </a:r>
            <a:r>
              <a:rPr lang="en-US" sz="1500" b="1" dirty="0">
                <a:latin typeface="Arial" pitchFamily="34" charset="0"/>
                <a:cs typeface="Arial" pitchFamily="34" charset="0"/>
              </a:rPr>
              <a:t>Sensors on or around the </a:t>
            </a:r>
            <a:r>
              <a:rPr lang="en-US" sz="1500" b="1" dirty="0" smtClean="0">
                <a:latin typeface="Arial" pitchFamily="34" charset="0"/>
                <a:cs typeface="Arial" pitchFamily="34" charset="0"/>
              </a:rPr>
              <a:t>device: </a:t>
            </a:r>
            <a:r>
              <a:rPr lang="en-US" sz="1500" dirty="0" smtClean="0">
                <a:latin typeface="Arial" pitchFamily="34" charset="0"/>
                <a:cs typeface="Arial" pitchFamily="34" charset="0"/>
              </a:rPr>
              <a:t>That </a:t>
            </a:r>
            <a:r>
              <a:rPr lang="en-US" sz="1500" dirty="0">
                <a:latin typeface="Arial" pitchFamily="34" charset="0"/>
                <a:cs typeface="Arial" pitchFamily="34" charset="0"/>
              </a:rPr>
              <a:t>are able to sense the environment </a:t>
            </a:r>
            <a:r>
              <a:rPr lang="en-US" sz="1500" dirty="0" smtClean="0">
                <a:latin typeface="Arial" pitchFamily="34" charset="0"/>
                <a:cs typeface="Arial" pitchFamily="34" charset="0"/>
              </a:rPr>
              <a:t>and give </a:t>
            </a:r>
            <a:r>
              <a:rPr lang="en-US" sz="1500" dirty="0">
                <a:latin typeface="Arial" pitchFamily="34" charset="0"/>
                <a:cs typeface="Arial" pitchFamily="34" charset="0"/>
              </a:rPr>
              <a:t>useful feedback to the device</a:t>
            </a:r>
            <a:r>
              <a:rPr lang="en-US" sz="1500" dirty="0" smtClean="0">
                <a:latin typeface="Arial" pitchFamily="34" charset="0"/>
                <a:cs typeface="Arial" pitchFamily="34" charset="0"/>
              </a:rPr>
              <a:t>.</a:t>
            </a:r>
          </a:p>
          <a:p>
            <a:pPr algn="l" rtl="0">
              <a:buNone/>
            </a:pPr>
            <a:endParaRPr lang="en-US" sz="1500" dirty="0" smtClean="0">
              <a:latin typeface="Arial" pitchFamily="34" charset="0"/>
              <a:cs typeface="Arial" pitchFamily="34" charset="0"/>
            </a:endParaRPr>
          </a:p>
          <a:p>
            <a:pPr algn="l" rtl="0">
              <a:buNone/>
            </a:pPr>
            <a:r>
              <a:rPr lang="en-US" sz="1500" dirty="0" smtClean="0">
                <a:latin typeface="Arial" pitchFamily="34" charset="0"/>
                <a:cs typeface="Arial" pitchFamily="34" charset="0"/>
              </a:rPr>
              <a:t>■ </a:t>
            </a:r>
            <a:r>
              <a:rPr lang="en-US" sz="1500" b="1" dirty="0">
                <a:latin typeface="Arial" pitchFamily="34" charset="0"/>
                <a:cs typeface="Arial" pitchFamily="34" charset="0"/>
              </a:rPr>
              <a:t>Systems</a:t>
            </a:r>
            <a:r>
              <a:rPr lang="en-US" sz="1500" dirty="0">
                <a:latin typeface="Arial" pitchFamily="34" charset="0"/>
                <a:cs typeface="Arial" pitchFamily="34" charset="0"/>
              </a:rPr>
              <a:t> that process sensory input in the context of the device’s current </a:t>
            </a:r>
            <a:r>
              <a:rPr lang="en-US" sz="1500" dirty="0" smtClean="0">
                <a:latin typeface="Arial" pitchFamily="34" charset="0"/>
                <a:cs typeface="Arial" pitchFamily="34" charset="0"/>
              </a:rPr>
              <a:t>situation and </a:t>
            </a:r>
            <a:r>
              <a:rPr lang="en-US" sz="1500" dirty="0">
                <a:latin typeface="Arial" pitchFamily="34" charset="0"/>
                <a:cs typeface="Arial" pitchFamily="34" charset="0"/>
              </a:rPr>
              <a:t>instruct the device to perform actions in response to the situation.</a:t>
            </a:r>
          </a:p>
          <a:p>
            <a:pPr algn="l" rtl="0"/>
            <a:endParaRPr lang="ar-YE" dirty="0"/>
          </a:p>
        </p:txBody>
      </p:sp>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100" dirty="0" smtClean="0">
                <a:latin typeface="Arial" pitchFamily="34" charset="0"/>
                <a:cs typeface="Arial" pitchFamily="34" charset="0"/>
              </a:rPr>
              <a:t>Current Research In Robotics </a:t>
            </a:r>
            <a:br>
              <a:rPr lang="en-US" sz="3100" dirty="0" smtClean="0">
                <a:latin typeface="Arial" pitchFamily="34" charset="0"/>
                <a:cs typeface="Arial" pitchFamily="34" charset="0"/>
              </a:rPr>
            </a:br>
            <a:r>
              <a:rPr lang="en-US" sz="3100" dirty="0" smtClean="0">
                <a:latin typeface="Arial" pitchFamily="34" charset="0"/>
                <a:cs typeface="Arial" pitchFamily="34" charset="0"/>
              </a:rPr>
              <a:t>Around The World</a:t>
            </a:r>
            <a:r>
              <a:rPr lang="en-US" dirty="0"/>
              <a:t/>
            </a:r>
            <a:br>
              <a:rPr lang="en-US" dirty="0"/>
            </a:br>
            <a:endParaRPr lang="ar-YE" dirty="0"/>
          </a:p>
        </p:txBody>
      </p:sp>
      <p:sp>
        <p:nvSpPr>
          <p:cNvPr id="6" name="Footer Placeholder 5"/>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944ADC73-967A-4C25-9269-AA295021DA01}"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buNone/>
            </a:pPr>
            <a:endParaRPr lang="en-US" sz="2000" dirty="0" smtClean="0"/>
          </a:p>
          <a:p>
            <a:pPr algn="l">
              <a:buNone/>
            </a:pPr>
            <a:r>
              <a:rPr lang="en-US" sz="2000" dirty="0" smtClean="0"/>
              <a:t>■ </a:t>
            </a:r>
            <a:r>
              <a:rPr lang="en-US" sz="2000" dirty="0" smtClean="0">
                <a:latin typeface="Arial" pitchFamily="34" charset="0"/>
                <a:cs typeface="Arial" pitchFamily="34" charset="0"/>
              </a:rPr>
              <a:t>Robotic </a:t>
            </a:r>
            <a:r>
              <a:rPr lang="en-US" sz="2000" dirty="0">
                <a:latin typeface="Arial" pitchFamily="34" charset="0"/>
                <a:cs typeface="Arial" pitchFamily="34" charset="0"/>
              </a:rPr>
              <a:t>Manipulator</a:t>
            </a:r>
          </a:p>
          <a:p>
            <a:pPr algn="l">
              <a:buNone/>
            </a:pPr>
            <a:r>
              <a:rPr lang="en-US" sz="2000" dirty="0">
                <a:latin typeface="Arial" pitchFamily="34" charset="0"/>
                <a:cs typeface="Arial" pitchFamily="34" charset="0"/>
              </a:rPr>
              <a:t>■ Wheeled Mobile Robots</a:t>
            </a:r>
          </a:p>
          <a:p>
            <a:pPr algn="l">
              <a:buNone/>
            </a:pPr>
            <a:r>
              <a:rPr lang="en-US" sz="2000" dirty="0">
                <a:latin typeface="Arial" pitchFamily="34" charset="0"/>
                <a:cs typeface="Arial" pitchFamily="34" charset="0"/>
              </a:rPr>
              <a:t>■ Legged Robots</a:t>
            </a:r>
          </a:p>
          <a:p>
            <a:pPr algn="l">
              <a:buNone/>
            </a:pPr>
            <a:r>
              <a:rPr lang="en-US" sz="2000" dirty="0">
                <a:latin typeface="Arial" pitchFamily="34" charset="0"/>
                <a:cs typeface="Arial" pitchFamily="34" charset="0"/>
              </a:rPr>
              <a:t>■ Underwater Robots</a:t>
            </a:r>
          </a:p>
          <a:p>
            <a:pPr algn="l">
              <a:buNone/>
            </a:pPr>
            <a:r>
              <a:rPr lang="en-US" sz="2000" dirty="0">
                <a:latin typeface="Arial" pitchFamily="34" charset="0"/>
                <a:cs typeface="Arial" pitchFamily="34" charset="0"/>
              </a:rPr>
              <a:t>■ Flying Robots</a:t>
            </a:r>
          </a:p>
          <a:p>
            <a:pPr algn="l">
              <a:buNone/>
            </a:pPr>
            <a:r>
              <a:rPr lang="en-US" sz="2000" dirty="0">
                <a:latin typeface="Arial" pitchFamily="34" charset="0"/>
                <a:cs typeface="Arial" pitchFamily="34" charset="0"/>
              </a:rPr>
              <a:t>■ Robot Vision</a:t>
            </a:r>
          </a:p>
          <a:p>
            <a:pPr algn="l">
              <a:buNone/>
            </a:pPr>
            <a:r>
              <a:rPr lang="en-US" sz="2000" dirty="0">
                <a:latin typeface="Arial" pitchFamily="34" charset="0"/>
                <a:cs typeface="Arial" pitchFamily="34" charset="0"/>
              </a:rPr>
              <a:t>■ </a:t>
            </a:r>
            <a:r>
              <a:rPr lang="en-US" sz="2000" dirty="0" smtClean="0">
                <a:latin typeface="Arial" pitchFamily="34" charset="0"/>
                <a:cs typeface="Arial" pitchFamily="34" charset="0"/>
              </a:rPr>
              <a:t>Artificial </a:t>
            </a:r>
            <a:r>
              <a:rPr lang="en-US" sz="2000" dirty="0">
                <a:latin typeface="Arial" pitchFamily="34" charset="0"/>
                <a:cs typeface="Arial" pitchFamily="34" charset="0"/>
              </a:rPr>
              <a:t>Intelligence</a:t>
            </a:r>
          </a:p>
          <a:p>
            <a:pPr algn="l">
              <a:buNone/>
            </a:pPr>
            <a:r>
              <a:rPr lang="en-US" sz="2000" dirty="0">
                <a:latin typeface="Arial" pitchFamily="34" charset="0"/>
                <a:cs typeface="Arial" pitchFamily="34" charset="0"/>
              </a:rPr>
              <a:t>■ Industrial Automation</a:t>
            </a:r>
            <a:endParaRPr lang="ar-YE" sz="2000"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fields </a:t>
            </a:r>
            <a:r>
              <a:rPr lang="en-US" dirty="0">
                <a:latin typeface="Arial" pitchFamily="34" charset="0"/>
                <a:cs typeface="Arial" pitchFamily="34" charset="0"/>
              </a:rPr>
              <a:t>of robotics can be broadly categorized as</a:t>
            </a:r>
            <a:r>
              <a:rPr lang="en-US" dirty="0" smtClean="0">
                <a:latin typeface="Arial" pitchFamily="34" charset="0"/>
                <a:cs typeface="Arial" pitchFamily="34" charset="0"/>
              </a:rPr>
              <a:t>:</a:t>
            </a:r>
            <a:endParaRPr lang="ar-YE" dirty="0">
              <a:latin typeface="Arial" pitchFamily="34" charset="0"/>
              <a:cs typeface="Arial" pitchFamily="34" charset="0"/>
            </a:endParaRPr>
          </a:p>
        </p:txBody>
      </p:sp>
      <p:sp>
        <p:nvSpPr>
          <p:cNvPr id="6" name="Footer Placeholder 5"/>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57D4B311-5AA7-4BBD-B4D4-2D23BCF4F684}"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JPG"/>
          <p:cNvPicPr>
            <a:picLocks noGrp="1" noChangeAspect="1"/>
          </p:cNvPicPr>
          <p:nvPr>
            <p:ph idx="1"/>
          </p:nvPr>
        </p:nvPicPr>
        <p:blipFill>
          <a:blip r:embed="rId3"/>
          <a:stretch>
            <a:fillRect/>
          </a:stretch>
        </p:blipFill>
        <p:spPr>
          <a:xfrm>
            <a:off x="457200" y="1817313"/>
            <a:ext cx="8229600" cy="3853611"/>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1-Robotic Arms “Manipulator </a:t>
            </a:r>
            <a:r>
              <a:rPr lang="en-US" sz="3200" dirty="0" smtClean="0">
                <a:latin typeface="Arial" pitchFamily="34" charset="0"/>
                <a:cs typeface="Arial" pitchFamily="34" charset="0"/>
              </a:rPr>
              <a:t>“</a:t>
            </a:r>
            <a:br>
              <a:rPr lang="en-US" sz="32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C6AA3FA9-D257-4554-81B3-3F2E2DDE9288}"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JPG"/>
          <p:cNvPicPr>
            <a:picLocks noGrp="1" noChangeAspect="1"/>
          </p:cNvPicPr>
          <p:nvPr>
            <p:ph idx="1"/>
          </p:nvPr>
        </p:nvPicPr>
        <p:blipFill>
          <a:blip r:embed="rId3"/>
          <a:stretch>
            <a:fillRect/>
          </a:stretch>
        </p:blipFill>
        <p:spPr>
          <a:xfrm>
            <a:off x="457200" y="2023997"/>
            <a:ext cx="8229600" cy="3440243"/>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2-Wheeled Mobile Robots</a:t>
            </a:r>
            <a:br>
              <a:rPr lang="en-US" sz="44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B2786070-5D2F-4AFA-8FEC-D9D9FE2F568D}"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JPG"/>
          <p:cNvPicPr>
            <a:picLocks noGrp="1" noChangeAspect="1"/>
          </p:cNvPicPr>
          <p:nvPr>
            <p:ph idx="1"/>
          </p:nvPr>
        </p:nvPicPr>
        <p:blipFill>
          <a:blip r:embed="rId3"/>
          <a:stretch>
            <a:fillRect/>
          </a:stretch>
        </p:blipFill>
        <p:spPr>
          <a:xfrm>
            <a:off x="457200" y="1937513"/>
            <a:ext cx="8229600" cy="3613212"/>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3-Legged Robots</a:t>
            </a:r>
            <a:br>
              <a:rPr lang="en-US" sz="44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2C7DA088-B86E-4B53-BFDB-83BB190F11A5}"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JPG"/>
          <p:cNvPicPr>
            <a:picLocks noGrp="1" noChangeAspect="1"/>
          </p:cNvPicPr>
          <p:nvPr>
            <p:ph idx="1"/>
          </p:nvPr>
        </p:nvPicPr>
        <p:blipFill>
          <a:blip r:embed="rId3"/>
          <a:stretch>
            <a:fillRect/>
          </a:stretch>
        </p:blipFill>
        <p:spPr>
          <a:xfrm>
            <a:off x="457200" y="2295496"/>
            <a:ext cx="8229600" cy="2897246"/>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4-Underwater Robots</a:t>
            </a:r>
            <a:br>
              <a:rPr lang="en-US" sz="44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728FB0EF-C9F1-4DFB-A267-1B3E388E034A}"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JPG"/>
          <p:cNvPicPr>
            <a:picLocks noGrp="1" noChangeAspect="1"/>
          </p:cNvPicPr>
          <p:nvPr>
            <p:ph idx="1"/>
          </p:nvPr>
        </p:nvPicPr>
        <p:blipFill>
          <a:blip r:embed="rId3"/>
          <a:stretch>
            <a:fillRect/>
          </a:stretch>
        </p:blipFill>
        <p:spPr>
          <a:xfrm>
            <a:off x="457200" y="2156728"/>
            <a:ext cx="8229600" cy="3174781"/>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5-Flying Robots</a:t>
            </a:r>
            <a:br>
              <a:rPr lang="en-US" sz="44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E496695B-2CBB-4378-83FC-F59BE8D4F0B4}"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642918"/>
            <a:ext cx="8458200" cy="3075438"/>
          </a:xfrm>
        </p:spPr>
        <p:txBody>
          <a:bodyPr>
            <a:noAutofit/>
          </a:bodyPr>
          <a:lstStyle/>
          <a:p>
            <a:pPr algn="l"/>
            <a:r>
              <a:rPr lang="en-US" sz="8000" b="1" dirty="0" smtClean="0">
                <a:solidFill>
                  <a:schemeClr val="tx1"/>
                </a:solidFill>
                <a:latin typeface="Arial" pitchFamily="34" charset="0"/>
                <a:cs typeface="Arial" pitchFamily="34" charset="0"/>
              </a:rPr>
              <a:t>Introduction</a:t>
            </a:r>
            <a:br>
              <a:rPr lang="en-US" sz="8000" b="1" dirty="0" smtClean="0">
                <a:solidFill>
                  <a:schemeClr val="tx1"/>
                </a:solidFill>
                <a:latin typeface="Arial" pitchFamily="34" charset="0"/>
                <a:cs typeface="Arial" pitchFamily="34" charset="0"/>
              </a:rPr>
            </a:br>
            <a:r>
              <a:rPr lang="en-US" sz="8000" dirty="0" smtClean="0">
                <a:solidFill>
                  <a:schemeClr val="tx1"/>
                </a:solidFill>
                <a:latin typeface="Arial" pitchFamily="34" charset="0"/>
                <a:cs typeface="Arial" pitchFamily="34" charset="0"/>
              </a:rPr>
              <a:t>To </a:t>
            </a:r>
            <a:r>
              <a:rPr lang="en-US" sz="8000" b="1" dirty="0" smtClean="0">
                <a:solidFill>
                  <a:schemeClr val="tx1"/>
                </a:solidFill>
                <a:latin typeface="Arial" pitchFamily="34" charset="0"/>
                <a:cs typeface="Arial" pitchFamily="34" charset="0"/>
              </a:rPr>
              <a:t>Robotics</a:t>
            </a:r>
            <a:endParaRPr lang="ar-YE" sz="8000" b="1" dirty="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a:xfrm>
            <a:off x="4380072" y="6407944"/>
            <a:ext cx="4763928" cy="365125"/>
          </a:xfrm>
        </p:spPr>
        <p:txBody>
          <a:bodyPr/>
          <a:lstStyle/>
          <a:p>
            <a:pPr algn="ctr"/>
            <a:r>
              <a:rPr lang="en-US" sz="1200" smtClean="0">
                <a:solidFill>
                  <a:schemeClr val="accent2">
                    <a:lumMod val="75000"/>
                  </a:schemeClr>
                </a:solidFill>
              </a:rPr>
              <a:t>Presented by :                 Akram Elhadi                 Ahmed Helmy</a:t>
            </a:r>
            <a:endParaRPr lang="ar-YE" sz="1200" dirty="0">
              <a:solidFill>
                <a:schemeClr val="accent2">
                  <a:lumMod val="75000"/>
                </a:schemeClr>
              </a:solidFill>
              <a:latin typeface="Arial" pitchFamily="34" charset="0"/>
              <a:cs typeface="Arial" pitchFamily="34" charset="0"/>
            </a:endParaRPr>
          </a:p>
        </p:txBody>
      </p:sp>
      <p:sp>
        <p:nvSpPr>
          <p:cNvPr id="4" name="Date Placeholder 3"/>
          <p:cNvSpPr>
            <a:spLocks noGrp="1"/>
          </p:cNvSpPr>
          <p:nvPr>
            <p:ph type="dt" sz="half" idx="10"/>
          </p:nvPr>
        </p:nvSpPr>
        <p:spPr>
          <a:xfrm>
            <a:off x="0" y="6492240"/>
            <a:ext cx="1920240" cy="365760"/>
          </a:xfrm>
        </p:spPr>
        <p:txBody>
          <a:bodyPr/>
          <a:lstStyle/>
          <a:p>
            <a:fld id="{CE372AA8-D325-412D-915E-4947FDD0BA26}" type="datetime3">
              <a:rPr lang="en-US" smtClean="0"/>
              <a:t>9 November 2010</a:t>
            </a:fld>
            <a:endParaRPr lang="ar-Y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4.JPG"/>
          <p:cNvPicPr>
            <a:picLocks noGrp="1" noChangeAspect="1"/>
          </p:cNvPicPr>
          <p:nvPr>
            <p:ph idx="1"/>
          </p:nvPr>
        </p:nvPicPr>
        <p:blipFill>
          <a:blip r:embed="rId3"/>
          <a:stretch>
            <a:fillRect/>
          </a:stretch>
        </p:blipFill>
        <p:spPr>
          <a:xfrm>
            <a:off x="457200" y="1977027"/>
            <a:ext cx="8229600" cy="3534184"/>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6-Robot Vision</a:t>
            </a:r>
            <a:br>
              <a:rPr lang="en-US" sz="44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4245F663-7ED0-488A-801D-B632C22CAC4E}"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JPG"/>
          <p:cNvPicPr>
            <a:picLocks noGrp="1" noChangeAspect="1"/>
          </p:cNvPicPr>
          <p:nvPr>
            <p:ph idx="1"/>
          </p:nvPr>
        </p:nvPicPr>
        <p:blipFill>
          <a:blip r:embed="rId3"/>
          <a:stretch>
            <a:fillRect/>
          </a:stretch>
        </p:blipFill>
        <p:spPr>
          <a:xfrm>
            <a:off x="2305584" y="1481138"/>
            <a:ext cx="6052629" cy="4525962"/>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7-Artificial Intelligence</a:t>
            </a:r>
            <a:br>
              <a:rPr lang="en-US" sz="4400" dirty="0" smtClean="0">
                <a:latin typeface="Arial" pitchFamily="34" charset="0"/>
                <a:cs typeface="Arial" pitchFamily="34" charset="0"/>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C8D362F5-6777-4CFF-8113-1C0D460A76BB}"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a:xfrm>
            <a:off x="457200" y="274638"/>
            <a:ext cx="8229600" cy="3511552"/>
          </a:xfrm>
        </p:spPr>
        <p:txBody>
          <a:bodyPr>
            <a:normAutofit/>
          </a:bodyPr>
          <a:lstStyle/>
          <a:p>
            <a:r>
              <a:rPr lang="en-US" sz="8000" dirty="0" smtClean="0">
                <a:solidFill>
                  <a:schemeClr val="tx1"/>
                </a:solidFill>
                <a:latin typeface="Arial" pitchFamily="34" charset="0"/>
                <a:cs typeface="Arial" pitchFamily="34" charset="0"/>
              </a:rPr>
              <a:t>Basic</a:t>
            </a:r>
            <a:br>
              <a:rPr lang="en-US" sz="8000" dirty="0" smtClean="0">
                <a:solidFill>
                  <a:schemeClr val="tx1"/>
                </a:solidFill>
                <a:latin typeface="Arial" pitchFamily="34" charset="0"/>
                <a:cs typeface="Arial" pitchFamily="34" charset="0"/>
              </a:rPr>
            </a:br>
            <a:r>
              <a:rPr lang="en-US" sz="8000" dirty="0" smtClean="0">
                <a:solidFill>
                  <a:schemeClr val="tx1"/>
                </a:solidFill>
                <a:latin typeface="Arial" pitchFamily="34" charset="0"/>
                <a:cs typeface="Arial" pitchFamily="34" charset="0"/>
              </a:rPr>
              <a:t>Electronics</a:t>
            </a:r>
            <a:endParaRPr lang="ar-YE" sz="8000" dirty="0">
              <a:solidFill>
                <a:schemeClr val="tx1"/>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B8666234-ABB7-401E-B479-36BD790F0FE5}"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endParaRPr lang="en-US" sz="3600" dirty="0" smtClean="0">
              <a:effectLst>
                <a:outerShdw blurRad="38100" dist="38100" dir="2700000" algn="tl">
                  <a:srgbClr val="000000">
                    <a:alpha val="43137"/>
                  </a:srgbClr>
                </a:outerShdw>
              </a:effectLst>
              <a:latin typeface="Arial" pitchFamily="34" charset="0"/>
              <a:cs typeface="Arial" pitchFamily="34" charset="0"/>
            </a:endParaRPr>
          </a:p>
          <a:p>
            <a:pPr algn="l" rtl="0"/>
            <a:r>
              <a:rPr lang="en-US" sz="3600" dirty="0" smtClean="0">
                <a:effectLst>
                  <a:outerShdw blurRad="38100" dist="38100" dir="2700000" algn="tl">
                    <a:srgbClr val="000000">
                      <a:alpha val="43137"/>
                    </a:srgbClr>
                  </a:outerShdw>
                </a:effectLst>
                <a:latin typeface="Arial" pitchFamily="34" charset="0"/>
                <a:cs typeface="Arial" pitchFamily="34" charset="0"/>
              </a:rPr>
              <a:t>Resistors</a:t>
            </a:r>
          </a:p>
          <a:p>
            <a:pPr algn="l" rtl="0"/>
            <a:r>
              <a:rPr lang="en-US" sz="3600" dirty="0" smtClean="0">
                <a:effectLst>
                  <a:outerShdw blurRad="38100" dist="38100" dir="2700000" algn="tl">
                    <a:srgbClr val="000000">
                      <a:alpha val="43137"/>
                    </a:srgbClr>
                  </a:outerShdw>
                </a:effectLst>
                <a:latin typeface="Arial" pitchFamily="34" charset="0"/>
                <a:cs typeface="Arial" pitchFamily="34" charset="0"/>
              </a:rPr>
              <a:t>Capacitors</a:t>
            </a:r>
          </a:p>
          <a:p>
            <a:pPr algn="l" rtl="0"/>
            <a:r>
              <a:rPr lang="en-US" sz="3600" dirty="0" err="1" smtClean="0">
                <a:effectLst>
                  <a:outerShdw blurRad="38100" dist="38100" dir="2700000" algn="tl">
                    <a:srgbClr val="000000">
                      <a:alpha val="43137"/>
                    </a:srgbClr>
                  </a:outerShdw>
                </a:effectLst>
                <a:latin typeface="Arial" pitchFamily="34" charset="0"/>
                <a:cs typeface="Arial" pitchFamily="34" charset="0"/>
              </a:rPr>
              <a:t>Poteintiometer</a:t>
            </a:r>
            <a:endParaRPr lang="en-US" sz="3600" dirty="0" smtClean="0">
              <a:effectLst>
                <a:outerShdw blurRad="38100" dist="38100" dir="2700000" algn="tl">
                  <a:srgbClr val="000000">
                    <a:alpha val="43137"/>
                  </a:srgbClr>
                </a:outerShdw>
              </a:effectLst>
              <a:latin typeface="Arial" pitchFamily="34" charset="0"/>
              <a:cs typeface="Arial" pitchFamily="34" charset="0"/>
            </a:endParaRPr>
          </a:p>
          <a:p>
            <a:pPr algn="l" rtl="0"/>
            <a:r>
              <a:rPr lang="en-US" sz="3600" dirty="0" err="1" smtClean="0">
                <a:effectLst>
                  <a:outerShdw blurRad="38100" dist="38100" dir="2700000" algn="tl">
                    <a:srgbClr val="000000">
                      <a:alpha val="43137"/>
                    </a:srgbClr>
                  </a:outerShdw>
                </a:effectLst>
                <a:latin typeface="Arial" pitchFamily="34" charset="0"/>
                <a:cs typeface="Arial" pitchFamily="34" charset="0"/>
              </a:rPr>
              <a:t>Leds</a:t>
            </a:r>
            <a:endParaRPr lang="en-US" sz="3600" dirty="0" smtClean="0">
              <a:effectLst>
                <a:outerShdw blurRad="38100" dist="38100" dir="2700000" algn="tl">
                  <a:srgbClr val="000000">
                    <a:alpha val="43137"/>
                  </a:srgbClr>
                </a:outerShdw>
              </a:effectLst>
              <a:latin typeface="Arial" pitchFamily="34" charset="0"/>
              <a:cs typeface="Arial" pitchFamily="34" charset="0"/>
            </a:endParaRPr>
          </a:p>
          <a:p>
            <a:pPr algn="l" rtl="0">
              <a:buNone/>
            </a:pPr>
            <a:endParaRPr lang="ar-YE" sz="3600" dirty="0" smtClean="0">
              <a:latin typeface="Arial" pitchFamily="34" charset="0"/>
              <a:cs typeface="Arial" pitchFamily="34" charset="0"/>
            </a:endParaRPr>
          </a:p>
          <a:p>
            <a:pPr algn="l" rtl="0">
              <a:buNone/>
            </a:pPr>
            <a:endParaRPr lang="ar-YE" sz="36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Basic Elements</a:t>
            </a:r>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endParaRPr lang="ar-YE" dirty="0">
              <a:solidFill>
                <a:schemeClr val="tx1"/>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D56678EB-5917-4FC4-93DD-AE5FF4B0CCB3}"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latin typeface="Arial" pitchFamily="34" charset="0"/>
                <a:cs typeface="Arial" pitchFamily="34" charset="0"/>
              </a:rPr>
              <a:t>Resistors are one of the most commonly used components in electronics. As its name implies, resistors resist the flow of electrons. They are used to add resistance to a circuit.</a:t>
            </a:r>
            <a:endParaRPr lang="ar-YE" dirty="0" smtClean="0">
              <a:latin typeface="Arial" pitchFamily="34" charset="0"/>
              <a:cs typeface="Arial" pitchFamily="34" charset="0"/>
            </a:endParaRPr>
          </a:p>
          <a:p>
            <a:pPr algn="l" rtl="0"/>
            <a:endParaRPr lang="ar-YE" dirty="0"/>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solidFill>
                  <a:schemeClr val="tx1"/>
                </a:solidFill>
                <a:latin typeface="Arial" pitchFamily="34" charset="0"/>
                <a:cs typeface="Arial" pitchFamily="34" charset="0"/>
              </a:rPr>
              <a:t>Resistors</a:t>
            </a:r>
            <a:endParaRPr lang="ar-YE" dirty="0">
              <a:solidFill>
                <a:schemeClr val="tx1"/>
              </a:solidFill>
              <a:latin typeface="Arial" pitchFamily="34" charset="0"/>
              <a:cs typeface="Arial" pitchFamily="34" charset="0"/>
            </a:endParaRPr>
          </a:p>
        </p:txBody>
      </p:sp>
      <p:pic>
        <p:nvPicPr>
          <p:cNvPr id="5" name="Picture 4" descr="0,0,106,895,360,360,903e11f5.jpg"/>
          <p:cNvPicPr>
            <a:picLocks noChangeAspect="1"/>
          </p:cNvPicPr>
          <p:nvPr/>
        </p:nvPicPr>
        <p:blipFill>
          <a:blip r:embed="rId2"/>
          <a:stretch>
            <a:fillRect/>
          </a:stretch>
        </p:blipFill>
        <p:spPr>
          <a:xfrm>
            <a:off x="428596" y="3143248"/>
            <a:ext cx="2643206" cy="2643206"/>
          </a:xfrm>
          <a:prstGeom prst="rect">
            <a:avLst/>
          </a:prstGeom>
        </p:spPr>
      </p:pic>
      <p:pic>
        <p:nvPicPr>
          <p:cNvPr id="6" name="Picture 5" descr="494px-Resistors.jpg"/>
          <p:cNvPicPr>
            <a:picLocks noChangeAspect="1"/>
          </p:cNvPicPr>
          <p:nvPr/>
        </p:nvPicPr>
        <p:blipFill>
          <a:blip r:embed="rId3"/>
          <a:stretch>
            <a:fillRect/>
          </a:stretch>
        </p:blipFill>
        <p:spPr>
          <a:xfrm>
            <a:off x="6215074" y="3429000"/>
            <a:ext cx="2509520" cy="2500330"/>
          </a:xfrm>
          <a:prstGeom prst="rect">
            <a:avLst/>
          </a:prstGeom>
        </p:spPr>
      </p:pic>
      <p:pic>
        <p:nvPicPr>
          <p:cNvPr id="8" name="Picture 7" descr="resistor schem.png"/>
          <p:cNvPicPr>
            <a:picLocks noChangeAspect="1"/>
          </p:cNvPicPr>
          <p:nvPr/>
        </p:nvPicPr>
        <p:blipFill>
          <a:blip r:embed="rId4"/>
          <a:stretch>
            <a:fillRect/>
          </a:stretch>
        </p:blipFill>
        <p:spPr>
          <a:xfrm>
            <a:off x="3214678" y="3786190"/>
            <a:ext cx="2675258" cy="1785950"/>
          </a:xfrm>
          <a:prstGeom prst="rect">
            <a:avLst/>
          </a:prstGeom>
        </p:spPr>
      </p:pic>
      <p:sp>
        <p:nvSpPr>
          <p:cNvPr id="9" name="Date Placeholder 8"/>
          <p:cNvSpPr>
            <a:spLocks noGrp="1"/>
          </p:cNvSpPr>
          <p:nvPr>
            <p:ph type="dt" sz="half" idx="10"/>
          </p:nvPr>
        </p:nvSpPr>
        <p:spPr>
          <a:xfrm>
            <a:off x="0" y="6492240"/>
            <a:ext cx="1920240" cy="365760"/>
          </a:xfrm>
        </p:spPr>
        <p:txBody>
          <a:bodyPr/>
          <a:lstStyle/>
          <a:p>
            <a:fld id="{4676AB11-68D3-4750-9AD8-32A974AC0D31}"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res-color-code.gif"/>
          <p:cNvPicPr>
            <a:picLocks noGrp="1" noChangeAspect="1"/>
          </p:cNvPicPr>
          <p:nvPr>
            <p:ph idx="1"/>
          </p:nvPr>
        </p:nvPicPr>
        <p:blipFill>
          <a:blip r:embed="rId2"/>
          <a:stretch>
            <a:fillRect/>
          </a:stretch>
        </p:blipFill>
        <p:spPr>
          <a:xfrm>
            <a:off x="142844" y="142852"/>
            <a:ext cx="2992372" cy="4525962"/>
          </a:xfrm>
        </p:spPr>
      </p:pic>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pic>
        <p:nvPicPr>
          <p:cNvPr id="6" name="Picture 5" descr="resistor-color-code-all.gif"/>
          <p:cNvPicPr>
            <a:picLocks noChangeAspect="1"/>
          </p:cNvPicPr>
          <p:nvPr/>
        </p:nvPicPr>
        <p:blipFill>
          <a:blip r:embed="rId3"/>
          <a:stretch>
            <a:fillRect/>
          </a:stretch>
        </p:blipFill>
        <p:spPr>
          <a:xfrm>
            <a:off x="4000496" y="285728"/>
            <a:ext cx="4638675" cy="5500726"/>
          </a:xfrm>
          <a:prstGeom prst="rect">
            <a:avLst/>
          </a:prstGeom>
        </p:spPr>
      </p:pic>
      <p:sp>
        <p:nvSpPr>
          <p:cNvPr id="7" name="Date Placeholder 6"/>
          <p:cNvSpPr>
            <a:spLocks noGrp="1"/>
          </p:cNvSpPr>
          <p:nvPr>
            <p:ph type="dt" sz="half" idx="10"/>
          </p:nvPr>
        </p:nvSpPr>
        <p:spPr>
          <a:xfrm>
            <a:off x="0" y="6492240"/>
            <a:ext cx="1920240" cy="365760"/>
          </a:xfrm>
        </p:spPr>
        <p:txBody>
          <a:bodyPr/>
          <a:lstStyle/>
          <a:p>
            <a:fld id="{3C5B6CBC-8003-4823-8FE6-A3BCE54E8055}"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buNone/>
            </a:pPr>
            <a:r>
              <a:rPr lang="en-US" dirty="0" smtClean="0">
                <a:latin typeface="Arial" pitchFamily="34" charset="0"/>
                <a:cs typeface="Arial" pitchFamily="34" charset="0"/>
              </a:rPr>
              <a:t>Types of the most commonly used capacitors: </a:t>
            </a:r>
          </a:p>
          <a:p>
            <a:pPr algn="l">
              <a:buNone/>
            </a:pPr>
            <a:endParaRPr lang="ar-EG" dirty="0" smtClean="0"/>
          </a:p>
          <a:p>
            <a:pPr algn="l">
              <a:buNone/>
            </a:pPr>
            <a:r>
              <a:rPr lang="en-US" dirty="0" smtClean="0"/>
              <a:t>     (</a:t>
            </a:r>
            <a:r>
              <a:rPr lang="en-US" dirty="0" smtClean="0">
                <a:latin typeface="Arial" pitchFamily="34" charset="0"/>
                <a:cs typeface="Arial" pitchFamily="34" charset="0"/>
              </a:rPr>
              <a:t>1)Ceramic                            (2)Electrolytic </a:t>
            </a:r>
          </a:p>
          <a:p>
            <a:pPr algn="l">
              <a:buNone/>
            </a:pPr>
            <a:endParaRPr lang="ar-EG" dirty="0" smtClean="0"/>
          </a:p>
          <a:p>
            <a:pPr algn="l">
              <a:buNone/>
            </a:pPr>
            <a:endParaRPr lang="ar-EG" dirty="0" smtClean="0"/>
          </a:p>
          <a:p>
            <a:pPr algn="l">
              <a:buNone/>
            </a:pPr>
            <a:r>
              <a:rPr lang="en-US" dirty="0" smtClean="0"/>
              <a:t>                                 </a:t>
            </a:r>
            <a:endParaRPr lang="ar-EG" dirty="0" smtClean="0"/>
          </a:p>
          <a:p>
            <a:pPr algn="l" rtl="0"/>
            <a:endParaRPr lang="ar-YE" dirty="0"/>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solidFill>
                  <a:schemeClr val="tx1"/>
                </a:solidFill>
                <a:latin typeface="Arial" pitchFamily="34" charset="0"/>
                <a:cs typeface="Arial" pitchFamily="34" charset="0"/>
              </a:rPr>
              <a:t>Capacitors</a:t>
            </a:r>
            <a:endParaRPr lang="ar-YE" dirty="0">
              <a:solidFill>
                <a:schemeClr val="tx1"/>
              </a:solidFill>
              <a:latin typeface="Arial" pitchFamily="34" charset="0"/>
              <a:cs typeface="Arial" pitchFamily="34" charset="0"/>
            </a:endParaRPr>
          </a:p>
        </p:txBody>
      </p:sp>
      <p:pic>
        <p:nvPicPr>
          <p:cNvPr id="6" name="Picture 5" descr="13.JPG"/>
          <p:cNvPicPr>
            <a:picLocks noChangeAspect="1"/>
          </p:cNvPicPr>
          <p:nvPr/>
        </p:nvPicPr>
        <p:blipFill>
          <a:blip r:embed="rId2"/>
          <a:stretch>
            <a:fillRect/>
          </a:stretch>
        </p:blipFill>
        <p:spPr>
          <a:xfrm>
            <a:off x="285720" y="3071810"/>
            <a:ext cx="3429024" cy="2571768"/>
          </a:xfrm>
          <a:prstGeom prst="rect">
            <a:avLst/>
          </a:prstGeom>
        </p:spPr>
      </p:pic>
      <p:pic>
        <p:nvPicPr>
          <p:cNvPr id="7" name="Picture 6" descr="14.JPG"/>
          <p:cNvPicPr>
            <a:picLocks noChangeAspect="1"/>
          </p:cNvPicPr>
          <p:nvPr/>
        </p:nvPicPr>
        <p:blipFill>
          <a:blip r:embed="rId3"/>
          <a:stretch>
            <a:fillRect/>
          </a:stretch>
        </p:blipFill>
        <p:spPr>
          <a:xfrm>
            <a:off x="4500562" y="3071810"/>
            <a:ext cx="4214842" cy="2743204"/>
          </a:xfrm>
          <a:prstGeom prst="rect">
            <a:avLst/>
          </a:prstGeom>
        </p:spPr>
      </p:pic>
      <p:sp>
        <p:nvSpPr>
          <p:cNvPr id="8" name="Date Placeholder 7"/>
          <p:cNvSpPr>
            <a:spLocks noGrp="1"/>
          </p:cNvSpPr>
          <p:nvPr>
            <p:ph type="dt" sz="half" idx="10"/>
          </p:nvPr>
        </p:nvSpPr>
        <p:spPr>
          <a:xfrm>
            <a:off x="0" y="6492240"/>
            <a:ext cx="1920240" cy="365760"/>
          </a:xfrm>
        </p:spPr>
        <p:txBody>
          <a:bodyPr/>
          <a:lstStyle/>
          <a:p>
            <a:fld id="{5A9CE7C9-B54D-4EDF-B6A4-F755B09B0B75}"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1800" dirty="0" smtClean="0">
                <a:latin typeface="Arial" pitchFamily="34" charset="0"/>
                <a:cs typeface="Arial" pitchFamily="34" charset="0"/>
              </a:rPr>
              <a:t>It is commonly used for volume and tone controls in stereo equipment. On the </a:t>
            </a:r>
            <a:r>
              <a:rPr lang="en-US" sz="1800" dirty="0" err="1" smtClean="0">
                <a:latin typeface="Arial" pitchFamily="34" charset="0"/>
                <a:cs typeface="Arial" pitchFamily="34" charset="0"/>
              </a:rPr>
              <a:t>RoboBoard</a:t>
            </a:r>
            <a:r>
              <a:rPr lang="en-US" sz="1800" dirty="0" smtClean="0">
                <a:latin typeface="Arial" pitchFamily="34" charset="0"/>
                <a:cs typeface="Arial" pitchFamily="34" charset="0"/>
              </a:rPr>
              <a:t> a 10k pot is used as a contrast dial for the LCD screen</a:t>
            </a:r>
            <a:endParaRPr lang="ar-YE" sz="18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solidFill>
                  <a:schemeClr val="tx1"/>
                </a:solidFill>
                <a:latin typeface="Arial" pitchFamily="34" charset="0"/>
                <a:cs typeface="Arial" pitchFamily="34" charset="0"/>
              </a:rPr>
              <a:t>Potentiometer</a:t>
            </a:r>
            <a:endParaRPr lang="ar-YE" dirty="0">
              <a:solidFill>
                <a:schemeClr val="tx1"/>
              </a:solidFill>
              <a:latin typeface="Arial" pitchFamily="34" charset="0"/>
              <a:cs typeface="Arial" pitchFamily="34" charset="0"/>
            </a:endParaRPr>
          </a:p>
        </p:txBody>
      </p:sp>
      <p:pic>
        <p:nvPicPr>
          <p:cNvPr id="5" name="Picture 4" descr="GN0086EL-500_DIM.jpg"/>
          <p:cNvPicPr>
            <a:picLocks noChangeAspect="1"/>
          </p:cNvPicPr>
          <p:nvPr/>
        </p:nvPicPr>
        <p:blipFill>
          <a:blip r:embed="rId2"/>
          <a:stretch>
            <a:fillRect/>
          </a:stretch>
        </p:blipFill>
        <p:spPr>
          <a:xfrm>
            <a:off x="285720" y="2143116"/>
            <a:ext cx="3667124" cy="3667124"/>
          </a:xfrm>
          <a:prstGeom prst="rect">
            <a:avLst/>
          </a:prstGeom>
        </p:spPr>
      </p:pic>
      <p:pic>
        <p:nvPicPr>
          <p:cNvPr id="6" name="Picture 5" descr="singlefeatures.gif"/>
          <p:cNvPicPr>
            <a:picLocks noChangeAspect="1"/>
          </p:cNvPicPr>
          <p:nvPr/>
        </p:nvPicPr>
        <p:blipFill>
          <a:blip r:embed="rId3"/>
          <a:stretch>
            <a:fillRect/>
          </a:stretch>
        </p:blipFill>
        <p:spPr>
          <a:xfrm>
            <a:off x="4143372" y="2428868"/>
            <a:ext cx="4786346" cy="3786214"/>
          </a:xfrm>
          <a:prstGeom prst="rect">
            <a:avLst/>
          </a:prstGeom>
        </p:spPr>
      </p:pic>
      <p:sp>
        <p:nvSpPr>
          <p:cNvPr id="7" name="Date Placeholder 6"/>
          <p:cNvSpPr>
            <a:spLocks noGrp="1"/>
          </p:cNvSpPr>
          <p:nvPr>
            <p:ph type="dt" sz="half" idx="10"/>
          </p:nvPr>
        </p:nvSpPr>
        <p:spPr>
          <a:xfrm>
            <a:off x="0" y="6492240"/>
            <a:ext cx="1920240" cy="365760"/>
          </a:xfrm>
        </p:spPr>
        <p:txBody>
          <a:bodyPr/>
          <a:lstStyle/>
          <a:p>
            <a:fld id="{EB91AD14-0439-480A-B8A4-112A5E5E1577}"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EDS_1.JPG"/>
          <p:cNvPicPr>
            <a:picLocks noGrp="1" noChangeAspect="1"/>
          </p:cNvPicPr>
          <p:nvPr>
            <p:ph idx="1"/>
          </p:nvPr>
        </p:nvPicPr>
        <p:blipFill>
          <a:blip r:embed="rId2"/>
          <a:stretch>
            <a:fillRect/>
          </a:stretch>
        </p:blipFill>
        <p:spPr>
          <a:xfrm>
            <a:off x="285720" y="1928802"/>
            <a:ext cx="2676525" cy="2476500"/>
          </a:xfrm>
        </p:spPr>
      </p:pic>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ar-EG" sz="3200" dirty="0" smtClean="0">
                <a:latin typeface="Arial" pitchFamily="34" charset="0"/>
                <a:cs typeface="Arial" pitchFamily="34" charset="0"/>
              </a:rPr>
              <a:t>(</a:t>
            </a:r>
            <a:r>
              <a:rPr lang="en-US" sz="3200" dirty="0" smtClean="0">
                <a:latin typeface="Arial" pitchFamily="34" charset="0"/>
                <a:cs typeface="Arial" pitchFamily="34" charset="0"/>
              </a:rPr>
              <a:t>(</a:t>
            </a:r>
            <a:r>
              <a:rPr lang="en-US" sz="3200" dirty="0" smtClean="0">
                <a:solidFill>
                  <a:schemeClr val="tx1"/>
                </a:solidFill>
                <a:latin typeface="Arial" pitchFamily="34" charset="0"/>
                <a:cs typeface="Arial" pitchFamily="34" charset="0"/>
              </a:rPr>
              <a:t>LEDS</a:t>
            </a:r>
            <a:r>
              <a:rPr lang="ar-EG" sz="3600" dirty="0" smtClean="0">
                <a:latin typeface="Arial" pitchFamily="34" charset="0"/>
                <a:cs typeface="Arial" pitchFamily="34" charset="0"/>
              </a:rPr>
              <a:t>  </a:t>
            </a:r>
            <a:r>
              <a:rPr lang="en-US" sz="3600" dirty="0" smtClean="0">
                <a:latin typeface="Arial" pitchFamily="34" charset="0"/>
                <a:cs typeface="Arial" pitchFamily="34" charset="0"/>
              </a:rPr>
              <a:t>Light Emitting Diodes</a:t>
            </a:r>
            <a:r>
              <a:rPr lang="ar-YE" dirty="0" smtClean="0">
                <a:latin typeface="Arial" pitchFamily="34" charset="0"/>
                <a:cs typeface="Arial" pitchFamily="34" charset="0"/>
              </a:rPr>
              <a:t/>
            </a:r>
            <a:br>
              <a:rPr lang="ar-YE" dirty="0" smtClean="0">
                <a:latin typeface="Arial" pitchFamily="34" charset="0"/>
                <a:cs typeface="Arial" pitchFamily="34" charset="0"/>
              </a:rPr>
            </a:br>
            <a:endParaRPr lang="ar-YE" dirty="0">
              <a:latin typeface="Arial" pitchFamily="34" charset="0"/>
              <a:cs typeface="Arial" pitchFamily="34" charset="0"/>
            </a:endParaRPr>
          </a:p>
        </p:txBody>
      </p:sp>
      <p:pic>
        <p:nvPicPr>
          <p:cNvPr id="7" name="Picture 6" descr="LEDS01.gif"/>
          <p:cNvPicPr>
            <a:picLocks noChangeAspect="1"/>
          </p:cNvPicPr>
          <p:nvPr/>
        </p:nvPicPr>
        <p:blipFill>
          <a:blip r:embed="rId3"/>
          <a:stretch>
            <a:fillRect/>
          </a:stretch>
        </p:blipFill>
        <p:spPr>
          <a:xfrm>
            <a:off x="5214942" y="2000240"/>
            <a:ext cx="3205166" cy="2800350"/>
          </a:xfrm>
          <a:prstGeom prst="rect">
            <a:avLst/>
          </a:prstGeom>
        </p:spPr>
      </p:pic>
      <p:sp>
        <p:nvSpPr>
          <p:cNvPr id="6" name="Date Placeholder 5"/>
          <p:cNvSpPr>
            <a:spLocks noGrp="1"/>
          </p:cNvSpPr>
          <p:nvPr>
            <p:ph type="dt" sz="half" idx="10"/>
          </p:nvPr>
        </p:nvSpPr>
        <p:spPr>
          <a:xfrm>
            <a:off x="0" y="6492240"/>
            <a:ext cx="1920240" cy="365760"/>
          </a:xfrm>
        </p:spPr>
        <p:txBody>
          <a:bodyPr/>
          <a:lstStyle/>
          <a:p>
            <a:fld id="{C29E1BD2-1902-43BA-AE1A-4173336F228D}"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428604"/>
            <a:ext cx="8229600" cy="4525963"/>
          </a:xfrm>
        </p:spPr>
        <p:txBody>
          <a:bodyPr>
            <a:normAutofit lnSpcReduction="10000"/>
          </a:bodyPr>
          <a:lstStyle/>
          <a:p>
            <a:pPr algn="l">
              <a:buNone/>
            </a:pPr>
            <a:endParaRPr lang="en-US" sz="2800" b="1" u="sng" dirty="0" smtClean="0">
              <a:solidFill>
                <a:srgbClr val="FF0000"/>
              </a:solidFill>
              <a:effectLst>
                <a:outerShdw blurRad="38100" dist="38100" dir="2700000" algn="tl">
                  <a:srgbClr val="000000">
                    <a:alpha val="43137"/>
                  </a:srgbClr>
                </a:outerShdw>
              </a:effectLst>
            </a:endParaRPr>
          </a:p>
          <a:p>
            <a:pPr algn="l">
              <a:buNone/>
            </a:pPr>
            <a:endParaRPr lang="en-US" sz="2800" b="1" u="sng" dirty="0" smtClean="0">
              <a:solidFill>
                <a:srgbClr val="FF0000"/>
              </a:solidFill>
              <a:effectLst>
                <a:outerShdw blurRad="38100" dist="38100" dir="2700000" algn="tl">
                  <a:srgbClr val="000000">
                    <a:alpha val="43137"/>
                  </a:srgbClr>
                </a:outerShdw>
              </a:effectLst>
            </a:endParaRPr>
          </a:p>
          <a:p>
            <a:pPr algn="l">
              <a:buNone/>
            </a:pPr>
            <a:r>
              <a:rPr lang="en-US" sz="2800" b="1" u="sng" dirty="0" smtClean="0">
                <a:effectLst>
                  <a:outerShdw blurRad="38100" dist="38100" dir="2700000" algn="tl">
                    <a:srgbClr val="000000">
                      <a:alpha val="43137"/>
                    </a:srgbClr>
                  </a:outerShdw>
                </a:effectLst>
                <a:latin typeface="Arial" pitchFamily="34" charset="0"/>
                <a:cs typeface="Arial" pitchFamily="34" charset="0"/>
              </a:rPr>
              <a:t>LED Benefits</a:t>
            </a:r>
          </a:p>
          <a:p>
            <a:pPr algn="l">
              <a:buNone/>
            </a:pPr>
            <a:r>
              <a:rPr lang="en-US" sz="2800" dirty="0" smtClean="0">
                <a:latin typeface="Arial" pitchFamily="34" charset="0"/>
                <a:cs typeface="Arial" pitchFamily="34" charset="0"/>
              </a:rPr>
              <a:t>■ Energy efficient</a:t>
            </a:r>
          </a:p>
          <a:p>
            <a:pPr algn="l">
              <a:buNone/>
            </a:pPr>
            <a:r>
              <a:rPr lang="en-US" sz="2800" dirty="0" smtClean="0">
                <a:latin typeface="Arial" pitchFamily="34" charset="0"/>
                <a:cs typeface="Arial" pitchFamily="34" charset="0"/>
              </a:rPr>
              <a:t>■ Compact size</a:t>
            </a:r>
          </a:p>
          <a:p>
            <a:pPr algn="l">
              <a:buNone/>
            </a:pPr>
            <a:r>
              <a:rPr lang="en-US" sz="2800" dirty="0" smtClean="0">
                <a:latin typeface="Arial" pitchFamily="34" charset="0"/>
                <a:cs typeface="Arial" pitchFamily="34" charset="0"/>
              </a:rPr>
              <a:t>■ Low wattage</a:t>
            </a:r>
          </a:p>
          <a:p>
            <a:pPr algn="l">
              <a:buNone/>
            </a:pPr>
            <a:r>
              <a:rPr lang="en-US" sz="2800" dirty="0" smtClean="0">
                <a:latin typeface="Arial" pitchFamily="34" charset="0"/>
                <a:cs typeface="Arial" pitchFamily="34" charset="0"/>
              </a:rPr>
              <a:t>■ Low heat</a:t>
            </a:r>
          </a:p>
          <a:p>
            <a:pPr algn="l">
              <a:buNone/>
            </a:pPr>
            <a:r>
              <a:rPr lang="en-US" sz="2800" dirty="0" smtClean="0">
                <a:latin typeface="Arial" pitchFamily="34" charset="0"/>
                <a:cs typeface="Arial" pitchFamily="34" charset="0"/>
              </a:rPr>
              <a:t>■ Long life</a:t>
            </a:r>
          </a:p>
          <a:p>
            <a:pPr algn="l">
              <a:buNone/>
            </a:pPr>
            <a:r>
              <a:rPr lang="en-US" sz="2800" dirty="0" smtClean="0">
                <a:latin typeface="Arial" pitchFamily="34" charset="0"/>
                <a:cs typeface="Arial" pitchFamily="34" charset="0"/>
              </a:rPr>
              <a:t>■ Extremely robust</a:t>
            </a:r>
          </a:p>
          <a:p>
            <a:pPr algn="l">
              <a:buNone/>
            </a:pPr>
            <a:r>
              <a:rPr lang="en-US" sz="2800" dirty="0" smtClean="0">
                <a:latin typeface="Arial" pitchFamily="34" charset="0"/>
                <a:cs typeface="Arial" pitchFamily="34" charset="0"/>
              </a:rPr>
              <a:t>■ Compatible with integrated circuits</a:t>
            </a:r>
            <a:endParaRPr lang="en-US" sz="2800" b="1" dirty="0" smtClean="0">
              <a:latin typeface="Arial" pitchFamily="34" charset="0"/>
              <a:cs typeface="Arial" pitchFamily="34" charset="0"/>
            </a:endParaRPr>
          </a:p>
          <a:p>
            <a:pPr algn="l" rtl="0"/>
            <a:endParaRPr lang="ar-YE" dirty="0"/>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pic>
        <p:nvPicPr>
          <p:cNvPr id="5" name="Picture 4" descr="led_of_led_1.jpg"/>
          <p:cNvPicPr>
            <a:picLocks noChangeAspect="1"/>
          </p:cNvPicPr>
          <p:nvPr/>
        </p:nvPicPr>
        <p:blipFill>
          <a:blip r:embed="rId2"/>
          <a:stretch>
            <a:fillRect/>
          </a:stretch>
        </p:blipFill>
        <p:spPr>
          <a:xfrm>
            <a:off x="4643438" y="857232"/>
            <a:ext cx="4357718" cy="3201247"/>
          </a:xfrm>
          <a:prstGeom prst="rect">
            <a:avLst/>
          </a:prstGeom>
        </p:spPr>
      </p:pic>
      <p:sp>
        <p:nvSpPr>
          <p:cNvPr id="6" name="Date Placeholder 5"/>
          <p:cNvSpPr>
            <a:spLocks noGrp="1"/>
          </p:cNvSpPr>
          <p:nvPr>
            <p:ph type="dt" sz="half" idx="10"/>
          </p:nvPr>
        </p:nvSpPr>
        <p:spPr>
          <a:xfrm>
            <a:off x="0" y="6492240"/>
            <a:ext cx="1920240" cy="365760"/>
          </a:xfrm>
        </p:spPr>
        <p:txBody>
          <a:bodyPr/>
          <a:lstStyle/>
          <a:p>
            <a:fld id="{8D32AB03-5E59-43DD-8CCF-BA6EBDF6F918}"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buNone/>
            </a:pPr>
            <a:endParaRPr lang="en-US" b="1" dirty="0" smtClean="0">
              <a:solidFill>
                <a:srgbClr val="00B050"/>
              </a:solidFill>
              <a:cs typeface="+mj-cs"/>
            </a:endParaRPr>
          </a:p>
          <a:p>
            <a:pPr algn="l" rtl="0">
              <a:buNone/>
            </a:pPr>
            <a:endParaRPr lang="en-US" b="1" dirty="0" smtClean="0">
              <a:solidFill>
                <a:srgbClr val="00B050"/>
              </a:solidFill>
              <a:cs typeface="+mj-cs"/>
            </a:endParaRPr>
          </a:p>
          <a:p>
            <a:pPr algn="l" rtl="0">
              <a:buNone/>
            </a:pPr>
            <a:r>
              <a:rPr lang="en-US" b="1" dirty="0" smtClean="0">
                <a:solidFill>
                  <a:schemeClr val="tx2"/>
                </a:solidFill>
                <a:latin typeface="Arial" pitchFamily="34" charset="0"/>
                <a:cs typeface="Arial" pitchFamily="34" charset="0"/>
              </a:rPr>
              <a:t>A robot:  </a:t>
            </a:r>
          </a:p>
          <a:p>
            <a:pPr algn="l" rtl="0">
              <a:buNone/>
            </a:pPr>
            <a:r>
              <a:rPr lang="en-US" sz="2200" dirty="0" smtClean="0">
                <a:solidFill>
                  <a:schemeClr val="tx2"/>
                </a:solidFill>
                <a:latin typeface="Arial" pitchFamily="34" charset="0"/>
                <a:cs typeface="Arial" pitchFamily="34" charset="0"/>
              </a:rPr>
              <a:t>is a virtual or mechanical artificial agent In practice, it is usually an electro-mechanical machine  which is guided by computer or electronic programming, and is thus able to do tasks on its own.</a:t>
            </a:r>
          </a:p>
          <a:p>
            <a:pPr algn="l" rtl="0">
              <a:buNone/>
            </a:pPr>
            <a:endParaRPr lang="en-US" sz="2200" dirty="0" smtClean="0">
              <a:solidFill>
                <a:schemeClr val="tx2"/>
              </a:solidFill>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a:p>
            <a:pPr algn="l" rtl="0">
              <a:buNone/>
            </a:pPr>
            <a:endParaRPr lang="en-US" b="1" dirty="0" smtClean="0">
              <a:cs typeface="+mj-cs"/>
            </a:endParaRPr>
          </a:p>
        </p:txBody>
      </p:sp>
      <p:sp>
        <p:nvSpPr>
          <p:cNvPr id="2" name="Title 1"/>
          <p:cNvSpPr>
            <a:spLocks noGrp="1"/>
          </p:cNvSpPr>
          <p:nvPr>
            <p:ph type="title"/>
          </p:nvPr>
        </p:nvSpPr>
        <p:spPr/>
        <p:txBody>
          <a:bodyPr>
            <a:normAutofit/>
          </a:bodyPr>
          <a:lstStyle/>
          <a:p>
            <a:r>
              <a:rPr lang="en-US" b="1" dirty="0">
                <a:latin typeface="Arial" pitchFamily="34" charset="0"/>
                <a:cs typeface="Arial" pitchFamily="34" charset="0"/>
              </a:rPr>
              <a:t>HISTORY OF </a:t>
            </a:r>
            <a:r>
              <a:rPr lang="en-US" b="1" dirty="0" smtClean="0">
                <a:latin typeface="Arial" pitchFamily="34" charset="0"/>
                <a:cs typeface="Arial" pitchFamily="34" charset="0"/>
              </a:rPr>
              <a:t>ROBOTICS</a:t>
            </a:r>
            <a:endParaRPr lang="ar-YE" dirty="0">
              <a:latin typeface="Arial" pitchFamily="34" charset="0"/>
              <a:cs typeface="Arial" pitchFamily="34" charset="0"/>
            </a:endParaRPr>
          </a:p>
        </p:txBody>
      </p:sp>
      <p:sp>
        <p:nvSpPr>
          <p:cNvPr id="9" name="Footer Placeholder 8"/>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09CF6502-0DF8-4CE5-8A2B-B92CB4156A51}"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00px-LED_Labelled.svg.png"/>
          <p:cNvPicPr>
            <a:picLocks noGrp="1" noChangeAspect="1"/>
          </p:cNvPicPr>
          <p:nvPr>
            <p:ph idx="1"/>
          </p:nvPr>
        </p:nvPicPr>
        <p:blipFill>
          <a:blip r:embed="rId2"/>
          <a:stretch>
            <a:fillRect/>
          </a:stretch>
        </p:blipFill>
        <p:spPr>
          <a:xfrm>
            <a:off x="2428860" y="1571612"/>
            <a:ext cx="4929212" cy="4243395"/>
          </a:xfrm>
        </p:spPr>
      </p:pic>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en-US" sz="4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LED Structure</a:t>
            </a:r>
            <a:br>
              <a:rPr lang="en-US" sz="4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ar-YE" dirty="0">
              <a:solidFill>
                <a:schemeClr val="tx1"/>
              </a:solidFill>
              <a:latin typeface="Arial" pitchFamily="34" charset="0"/>
              <a:cs typeface="Arial" pitchFamily="34" charset="0"/>
            </a:endParaRPr>
          </a:p>
        </p:txBody>
      </p:sp>
      <p:sp>
        <p:nvSpPr>
          <p:cNvPr id="6" name="Date Placeholder 5"/>
          <p:cNvSpPr>
            <a:spLocks noGrp="1"/>
          </p:cNvSpPr>
          <p:nvPr>
            <p:ph type="dt" sz="half" idx="10"/>
          </p:nvPr>
        </p:nvSpPr>
        <p:spPr>
          <a:xfrm>
            <a:off x="0" y="6357958"/>
            <a:ext cx="1920240" cy="365760"/>
          </a:xfrm>
        </p:spPr>
        <p:txBody>
          <a:bodyPr/>
          <a:lstStyle/>
          <a:p>
            <a:fld id="{FC083AD5-1531-4F4B-9B75-44D152773FF4}"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Visible LED                        (ii) Infrared LED</a:t>
            </a:r>
            <a:endParaRPr lang="ar-YE"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en-US" sz="4400" dirty="0" smtClean="0">
                <a:solidFill>
                  <a:schemeClr val="tx1"/>
                </a:solidFill>
                <a:latin typeface="Arial" pitchFamily="34" charset="0"/>
                <a:cs typeface="Arial" pitchFamily="34" charset="0"/>
              </a:rPr>
              <a:t>Classification:</a:t>
            </a:r>
            <a:br>
              <a:rPr lang="en-US" sz="4400" dirty="0" smtClean="0">
                <a:solidFill>
                  <a:schemeClr val="tx1"/>
                </a:solidFill>
                <a:latin typeface="Arial" pitchFamily="34" charset="0"/>
                <a:cs typeface="Arial" pitchFamily="34" charset="0"/>
              </a:rPr>
            </a:br>
            <a:endParaRPr lang="ar-YE" dirty="0">
              <a:solidFill>
                <a:schemeClr val="tx1"/>
              </a:solidFill>
              <a:latin typeface="Arial" pitchFamily="34" charset="0"/>
              <a:cs typeface="Arial" pitchFamily="34" charset="0"/>
            </a:endParaRPr>
          </a:p>
        </p:txBody>
      </p:sp>
      <p:pic>
        <p:nvPicPr>
          <p:cNvPr id="5" name="Picture 4" descr="o_P281547.jpg"/>
          <p:cNvPicPr>
            <a:picLocks noChangeAspect="1"/>
          </p:cNvPicPr>
          <p:nvPr/>
        </p:nvPicPr>
        <p:blipFill>
          <a:blip r:embed="rId2"/>
          <a:stretch>
            <a:fillRect/>
          </a:stretch>
        </p:blipFill>
        <p:spPr>
          <a:xfrm>
            <a:off x="571472" y="2285992"/>
            <a:ext cx="3868642" cy="3143272"/>
          </a:xfrm>
          <a:prstGeom prst="rect">
            <a:avLst/>
          </a:prstGeom>
        </p:spPr>
      </p:pic>
      <p:pic>
        <p:nvPicPr>
          <p:cNvPr id="6" name="Picture 5" descr="eld13001.jpg"/>
          <p:cNvPicPr>
            <a:picLocks noChangeAspect="1"/>
          </p:cNvPicPr>
          <p:nvPr/>
        </p:nvPicPr>
        <p:blipFill>
          <a:blip r:embed="rId3"/>
          <a:stretch>
            <a:fillRect/>
          </a:stretch>
        </p:blipFill>
        <p:spPr>
          <a:xfrm>
            <a:off x="4786314" y="2285992"/>
            <a:ext cx="4131203" cy="3071834"/>
          </a:xfrm>
          <a:prstGeom prst="rect">
            <a:avLst/>
          </a:prstGeom>
        </p:spPr>
      </p:pic>
      <p:sp>
        <p:nvSpPr>
          <p:cNvPr id="7" name="Date Placeholder 6"/>
          <p:cNvSpPr>
            <a:spLocks noGrp="1"/>
          </p:cNvSpPr>
          <p:nvPr>
            <p:ph type="dt" sz="half" idx="10"/>
          </p:nvPr>
        </p:nvSpPr>
        <p:spPr>
          <a:xfrm>
            <a:off x="0" y="6492240"/>
            <a:ext cx="1920240" cy="365760"/>
          </a:xfrm>
        </p:spPr>
        <p:txBody>
          <a:bodyPr/>
          <a:lstStyle/>
          <a:p>
            <a:fld id="{EE5450B5-7A9E-48ED-8B5E-E022910D1E95}"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500042"/>
            <a:ext cx="8229600" cy="4525963"/>
          </a:xfrm>
        </p:spPr>
        <p:txBody>
          <a:bodyPr>
            <a:normAutofit fontScale="62500" lnSpcReduction="20000"/>
          </a:bodyPr>
          <a:lstStyle/>
          <a:p>
            <a:pPr algn="l">
              <a:buNone/>
            </a:pPr>
            <a:r>
              <a:rPr lang="en-US" sz="4100" b="1" dirty="0" smtClean="0">
                <a:effectLst>
                  <a:outerShdw blurRad="38100" dist="38100" dir="2700000" algn="tl">
                    <a:srgbClr val="000000">
                      <a:alpha val="43137"/>
                    </a:srgbClr>
                  </a:outerShdw>
                </a:effectLst>
                <a:latin typeface="Arial" pitchFamily="34" charset="0"/>
                <a:cs typeface="Arial" pitchFamily="34" charset="0"/>
              </a:rPr>
              <a:t>Applications of LEDs</a:t>
            </a:r>
          </a:p>
          <a:p>
            <a:pPr algn="l">
              <a:buNone/>
            </a:pPr>
            <a:endParaRPr lang="ar-EG" b="1" dirty="0" smtClean="0">
              <a:latin typeface="Arial" pitchFamily="34" charset="0"/>
              <a:cs typeface="Arial" pitchFamily="34" charset="0"/>
            </a:endParaRPr>
          </a:p>
          <a:p>
            <a:pPr algn="l">
              <a:buNone/>
            </a:pPr>
            <a:r>
              <a:rPr lang="en-US" sz="2900" dirty="0" smtClean="0">
                <a:effectLst>
                  <a:outerShdw blurRad="38100" dist="38100" dir="2700000" algn="tl">
                    <a:srgbClr val="000000">
                      <a:alpha val="43137"/>
                    </a:srgbClr>
                  </a:outerShdw>
                </a:effectLst>
                <a:latin typeface="Arial" pitchFamily="34" charset="0"/>
                <a:cs typeface="Arial" pitchFamily="34" charset="0"/>
              </a:rPr>
              <a:t>Visible LED: </a:t>
            </a:r>
          </a:p>
          <a:p>
            <a:pPr algn="l">
              <a:buNone/>
            </a:pPr>
            <a:r>
              <a:rPr lang="en-US" sz="2800" dirty="0" smtClean="0">
                <a:latin typeface="Arial" pitchFamily="34" charset="0"/>
                <a:cs typeface="Arial" pitchFamily="34" charset="0"/>
              </a:rPr>
              <a:t>including indication devices for electronic appliances, measuring  instruments, etc.</a:t>
            </a:r>
          </a:p>
          <a:p>
            <a:pPr algn="l">
              <a:buNone/>
            </a:pPr>
            <a:endParaRPr lang="ar-EG" b="1" dirty="0" smtClean="0">
              <a:latin typeface="Arial" pitchFamily="34" charset="0"/>
              <a:cs typeface="Arial" pitchFamily="34" charset="0"/>
            </a:endParaRPr>
          </a:p>
          <a:p>
            <a:pPr algn="l">
              <a:buNone/>
            </a:pPr>
            <a:r>
              <a:rPr lang="en-US" sz="2900" dirty="0" smtClean="0">
                <a:effectLst>
                  <a:outerShdw blurRad="38100" dist="38100" dir="2700000" algn="tl">
                    <a:srgbClr val="000000">
                      <a:alpha val="43137"/>
                    </a:srgbClr>
                  </a:outerShdw>
                </a:effectLst>
                <a:latin typeface="Arial" pitchFamily="34" charset="0"/>
                <a:cs typeface="Arial" pitchFamily="34" charset="0"/>
              </a:rPr>
              <a:t>Bi-color (dual color) LED: </a:t>
            </a:r>
          </a:p>
          <a:p>
            <a:pPr algn="l">
              <a:buNone/>
            </a:pPr>
            <a:r>
              <a:rPr lang="en-US" sz="2800" dirty="0" smtClean="0">
                <a:latin typeface="Arial" pitchFamily="34" charset="0"/>
                <a:cs typeface="Arial" pitchFamily="34" charset="0"/>
              </a:rPr>
              <a:t>Charger for cellular phones, showcase boards, traffic boards on highways, etc.</a:t>
            </a:r>
          </a:p>
          <a:p>
            <a:pPr algn="l">
              <a:buNone/>
            </a:pPr>
            <a:endParaRPr lang="ar-EG" b="1" dirty="0" smtClean="0">
              <a:latin typeface="Arial" pitchFamily="34" charset="0"/>
              <a:cs typeface="Arial" pitchFamily="34" charset="0"/>
            </a:endParaRPr>
          </a:p>
          <a:p>
            <a:pPr algn="l">
              <a:buNone/>
            </a:pPr>
            <a:r>
              <a:rPr lang="en-US" sz="2900" dirty="0" smtClean="0">
                <a:effectLst>
                  <a:outerShdw blurRad="38100" dist="38100" dir="2700000" algn="tl">
                    <a:srgbClr val="000000">
                      <a:alpha val="43137"/>
                    </a:srgbClr>
                  </a:outerShdw>
                </a:effectLst>
                <a:latin typeface="Arial" pitchFamily="34" charset="0"/>
                <a:cs typeface="Arial" pitchFamily="34" charset="0"/>
              </a:rPr>
              <a:t>High &amp; Ultra Brightness LED: </a:t>
            </a:r>
          </a:p>
          <a:p>
            <a:pPr algn="l">
              <a:buNone/>
            </a:pPr>
            <a:r>
              <a:rPr lang="en-US" sz="2800" dirty="0" smtClean="0">
                <a:latin typeface="Arial" pitchFamily="34" charset="0"/>
                <a:cs typeface="Arial" pitchFamily="34" charset="0"/>
              </a:rPr>
              <a:t>Full-color display for indoor/outdoor, automotive signal lamps, high-mount lamps, indoor lamps, traffic signal lamps, etc.</a:t>
            </a:r>
          </a:p>
          <a:p>
            <a:pPr algn="l">
              <a:buNone/>
            </a:pPr>
            <a:endParaRPr lang="ar-EG" b="1" dirty="0" smtClean="0">
              <a:latin typeface="Arial" pitchFamily="34" charset="0"/>
              <a:cs typeface="Arial" pitchFamily="34" charset="0"/>
            </a:endParaRPr>
          </a:p>
          <a:p>
            <a:pPr algn="l">
              <a:buNone/>
            </a:pPr>
            <a:r>
              <a:rPr lang="en-US" sz="2900" dirty="0" smtClean="0">
                <a:effectLst>
                  <a:outerShdw blurRad="38100" dist="38100" dir="2700000" algn="tl">
                    <a:srgbClr val="000000">
                      <a:alpha val="43137"/>
                    </a:srgbClr>
                  </a:outerShdw>
                </a:effectLst>
                <a:latin typeface="Arial" pitchFamily="34" charset="0"/>
                <a:cs typeface="Arial" pitchFamily="34" charset="0"/>
              </a:rPr>
              <a:t>Infrared LED: </a:t>
            </a:r>
          </a:p>
          <a:p>
            <a:pPr algn="l">
              <a:buNone/>
            </a:pPr>
            <a:r>
              <a:rPr lang="en-US" sz="2400" dirty="0" smtClean="0">
                <a:latin typeface="Arial" pitchFamily="34" charset="0"/>
                <a:cs typeface="Arial" pitchFamily="34" charset="0"/>
              </a:rPr>
              <a:t>With high output capacity, IR LED is used in remote controls, </a:t>
            </a:r>
            <a:r>
              <a:rPr lang="en-US" sz="2400" dirty="0" err="1" smtClean="0">
                <a:latin typeface="Arial" pitchFamily="34" charset="0"/>
                <a:cs typeface="Arial" pitchFamily="34" charset="0"/>
              </a:rPr>
              <a:t>IrDa</a:t>
            </a:r>
            <a:r>
              <a:rPr lang="en-US" sz="2400" dirty="0" smtClean="0">
                <a:latin typeface="Arial" pitchFamily="34" charset="0"/>
                <a:cs typeface="Arial" pitchFamily="34" charset="0"/>
              </a:rPr>
              <a:t> ( Infrared Data Storage Devices), etc.</a:t>
            </a:r>
            <a:endParaRPr lang="ar-YE" sz="2400" dirty="0" smtClean="0">
              <a:latin typeface="Arial" pitchFamily="34" charset="0"/>
              <a:cs typeface="Arial" pitchFamily="34" charset="0"/>
            </a:endParaRPr>
          </a:p>
          <a:p>
            <a:pPr algn="l" rtl="0"/>
            <a:endParaRPr lang="ar-YE"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4" name="Date Placeholder 3"/>
          <p:cNvSpPr>
            <a:spLocks noGrp="1"/>
          </p:cNvSpPr>
          <p:nvPr>
            <p:ph type="dt" sz="half" idx="10"/>
          </p:nvPr>
        </p:nvSpPr>
        <p:spPr>
          <a:xfrm>
            <a:off x="0" y="6492240"/>
            <a:ext cx="1920240" cy="365760"/>
          </a:xfrm>
        </p:spPr>
        <p:txBody>
          <a:bodyPr/>
          <a:lstStyle/>
          <a:p>
            <a:fld id="{B247B35C-4512-450B-BC06-7ECC1716B00D}"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555776" y="2060848"/>
            <a:ext cx="4524091" cy="3455293"/>
          </a:xfrm>
        </p:spPr>
      </p:pic>
      <p:sp>
        <p:nvSpPr>
          <p:cNvPr id="3" name="عنصر نائب للتذييل 2"/>
          <p:cNvSpPr>
            <a:spLocks noGrp="1"/>
          </p:cNvSpPr>
          <p:nvPr>
            <p:ph type="ftr" sz="quarter" idx="11"/>
          </p:nvPr>
        </p:nvSpPr>
        <p:spPr>
          <a:xfrm>
            <a:off x="4380072" y="6407944"/>
            <a:ext cx="4728432"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a:t>Diodes</a:t>
            </a:r>
            <a:endParaRPr lang="ar-SA" dirty="0"/>
          </a:p>
        </p:txBody>
      </p:sp>
      <p:sp>
        <p:nvSpPr>
          <p:cNvPr id="6" name="Date Placeholder 5"/>
          <p:cNvSpPr>
            <a:spLocks noGrp="1"/>
          </p:cNvSpPr>
          <p:nvPr>
            <p:ph type="dt" sz="half" idx="10"/>
          </p:nvPr>
        </p:nvSpPr>
        <p:spPr>
          <a:xfrm>
            <a:off x="0" y="6492240"/>
            <a:ext cx="1920240" cy="365760"/>
          </a:xfrm>
        </p:spPr>
        <p:txBody>
          <a:bodyPr/>
          <a:lstStyle/>
          <a:p>
            <a:fld id="{56443AD8-C8B5-4445-90EC-B5CE85004C69}"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3307205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62000" y="1762919"/>
            <a:ext cx="7620000" cy="3962400"/>
          </a:xfrm>
        </p:spPr>
      </p:pic>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normAutofit fontScale="90000"/>
          </a:bodyPr>
          <a:lstStyle/>
          <a:p>
            <a:r>
              <a:rPr lang="en-US" dirty="0" smtClean="0"/>
              <a:t>I-V characteristic of P-N junction diode </a:t>
            </a:r>
            <a:endParaRPr lang="ar-SA" dirty="0"/>
          </a:p>
        </p:txBody>
      </p:sp>
      <p:sp>
        <p:nvSpPr>
          <p:cNvPr id="6" name="Date Placeholder 5"/>
          <p:cNvSpPr>
            <a:spLocks noGrp="1"/>
          </p:cNvSpPr>
          <p:nvPr>
            <p:ph type="dt" sz="half" idx="10"/>
          </p:nvPr>
        </p:nvSpPr>
        <p:spPr>
          <a:xfrm>
            <a:off x="0" y="6492240"/>
            <a:ext cx="1920240" cy="365760"/>
          </a:xfrm>
        </p:spPr>
        <p:txBody>
          <a:bodyPr/>
          <a:lstStyle/>
          <a:p>
            <a:fld id="{7C6CBA33-0B67-40EA-91F6-D8260857CCD8}"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904027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11560" y="1772816"/>
            <a:ext cx="3384376" cy="2927485"/>
          </a:xfrm>
        </p:spPr>
      </p:pic>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err="1"/>
              <a:t>Zener</a:t>
            </a:r>
            <a:r>
              <a:rPr lang="en-US" dirty="0"/>
              <a:t> Diode</a:t>
            </a:r>
            <a:endParaRPr lang="ar-SA" dirty="0"/>
          </a:p>
        </p:txBody>
      </p:sp>
      <p:pic>
        <p:nvPicPr>
          <p:cNvPr id="6" name="صورة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60032" y="1412776"/>
            <a:ext cx="3816424" cy="3816424"/>
          </a:xfrm>
          <a:prstGeom prst="rect">
            <a:avLst/>
          </a:prstGeom>
        </p:spPr>
      </p:pic>
      <p:sp>
        <p:nvSpPr>
          <p:cNvPr id="7" name="Date Placeholder 6"/>
          <p:cNvSpPr>
            <a:spLocks noGrp="1"/>
          </p:cNvSpPr>
          <p:nvPr>
            <p:ph type="dt" sz="half" idx="10"/>
          </p:nvPr>
        </p:nvSpPr>
        <p:spPr>
          <a:xfrm>
            <a:off x="0" y="6492240"/>
            <a:ext cx="1920240" cy="365760"/>
          </a:xfrm>
        </p:spPr>
        <p:txBody>
          <a:bodyPr/>
          <a:lstStyle/>
          <a:p>
            <a:fld id="{FB17D30B-A170-4F4D-8F76-5E802D934975}"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3779242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500166" y="1643050"/>
            <a:ext cx="5889836" cy="3600400"/>
          </a:xfrm>
        </p:spPr>
      </p:pic>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smtClean="0"/>
              <a:t>Characteristics of </a:t>
            </a:r>
            <a:r>
              <a:rPr lang="en-US" dirty="0" err="1" smtClean="0"/>
              <a:t>Zener</a:t>
            </a:r>
            <a:r>
              <a:rPr lang="en-US" dirty="0" smtClean="0"/>
              <a:t> diode </a:t>
            </a:r>
            <a:endParaRPr lang="ar-SA" dirty="0"/>
          </a:p>
        </p:txBody>
      </p:sp>
      <p:sp>
        <p:nvSpPr>
          <p:cNvPr id="7" name="Date Placeholder 6"/>
          <p:cNvSpPr>
            <a:spLocks noGrp="1"/>
          </p:cNvSpPr>
          <p:nvPr>
            <p:ph type="dt" sz="half" idx="10"/>
          </p:nvPr>
        </p:nvSpPr>
        <p:spPr>
          <a:xfrm>
            <a:off x="0" y="6492240"/>
            <a:ext cx="1920240" cy="365760"/>
          </a:xfrm>
        </p:spPr>
        <p:txBody>
          <a:bodyPr/>
          <a:lstStyle/>
          <a:p>
            <a:fld id="{D596BD46-89E0-486C-88B3-DAA6F4EC85DD}"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2940060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err="1" smtClean="0"/>
              <a:t>Zener</a:t>
            </a:r>
            <a:r>
              <a:rPr lang="en-US" dirty="0" smtClean="0"/>
              <a:t> diode                            Normal diode</a:t>
            </a:r>
            <a:endParaRPr lang="ar-YE" dirty="0"/>
          </a:p>
        </p:txBody>
      </p:sp>
      <p:sp>
        <p:nvSpPr>
          <p:cNvPr id="3" name="Date Placeholder 2"/>
          <p:cNvSpPr>
            <a:spLocks noGrp="1"/>
          </p:cNvSpPr>
          <p:nvPr>
            <p:ph type="dt" sz="half" idx="10"/>
          </p:nvPr>
        </p:nvSpPr>
        <p:spPr>
          <a:xfrm>
            <a:off x="0" y="6492240"/>
            <a:ext cx="1920240" cy="365760"/>
          </a:xfrm>
        </p:spPr>
        <p:txBody>
          <a:bodyPr/>
          <a:lstStyle/>
          <a:p>
            <a:fld id="{3AD499F2-A557-49A0-A8F0-1219041F252A}" type="datetime3">
              <a:rPr lang="en-US" smtClean="0">
                <a:solidFill>
                  <a:schemeClr val="bg1">
                    <a:lumMod val="95000"/>
                  </a:schemeClr>
                </a:solidFill>
              </a:rPr>
              <a:t>9 November 2010</a:t>
            </a:fld>
            <a:endParaRPr lang="ar-YE" dirty="0">
              <a:solidFill>
                <a:schemeClr val="bg1">
                  <a:lumMod val="95000"/>
                </a:schemeClr>
              </a:solidFill>
            </a:endParaRPr>
          </a:p>
        </p:txBody>
      </p:sp>
      <p:sp>
        <p:nvSpPr>
          <p:cNvPr id="4" name="Footer Placeholder 3"/>
          <p:cNvSpPr>
            <a:spLocks noGrp="1"/>
          </p:cNvSpPr>
          <p:nvPr>
            <p:ph type="ftr" sz="quarter" idx="11"/>
          </p:nvPr>
        </p:nvSpPr>
        <p:spPr>
          <a:xfrm>
            <a:off x="4380072" y="6407944"/>
            <a:ext cx="4763928" cy="365125"/>
          </a:xfrm>
        </p:spPr>
        <p:txBody>
          <a:bodyPr/>
          <a:lstStyle/>
          <a:p>
            <a:pPr algn="ctr"/>
            <a:r>
              <a:rPr lang="en-US" dirty="0" smtClean="0">
                <a:solidFill>
                  <a:schemeClr val="accent2">
                    <a:lumMod val="75000"/>
                  </a:schemeClr>
                </a:solidFill>
              </a:rPr>
              <a:t>Presented by </a:t>
            </a:r>
            <a:r>
              <a:rPr lang="en-US" dirty="0" smtClean="0">
                <a:solidFill>
                  <a:schemeClr val="accent2">
                    <a:lumMod val="75000"/>
                  </a:schemeClr>
                </a:solidFill>
                <a:latin typeface="Arial" pitchFamily="34" charset="0"/>
                <a:cs typeface="Arial" pitchFamily="34" charset="0"/>
              </a:rPr>
              <a:t>:                 </a:t>
            </a:r>
            <a:r>
              <a:rPr lang="en-US" dirty="0" err="1" smtClean="0">
                <a:solidFill>
                  <a:schemeClr val="accent2">
                    <a:lumMod val="75000"/>
                  </a:schemeClr>
                </a:solidFill>
                <a:latin typeface="Arial" pitchFamily="34" charset="0"/>
                <a:cs typeface="Arial" pitchFamily="34" charset="0"/>
              </a:rPr>
              <a:t>Akram</a:t>
            </a:r>
            <a:r>
              <a:rPr lang="en-US" dirty="0" smtClean="0">
                <a:solidFill>
                  <a:schemeClr val="accent2">
                    <a:lumMod val="75000"/>
                  </a:schemeClr>
                </a:solidFill>
                <a:latin typeface="Arial" pitchFamily="34" charset="0"/>
                <a:cs typeface="Arial" pitchFamily="34" charset="0"/>
              </a:rPr>
              <a:t> </a:t>
            </a:r>
            <a:r>
              <a:rPr lang="en-US" dirty="0" err="1" smtClean="0">
                <a:solidFill>
                  <a:schemeClr val="accent2">
                    <a:lumMod val="75000"/>
                  </a:schemeClr>
                </a:solidFill>
                <a:latin typeface="Arial" pitchFamily="34" charset="0"/>
                <a:cs typeface="Arial" pitchFamily="34" charset="0"/>
              </a:rPr>
              <a:t>Elhadi</a:t>
            </a:r>
            <a:r>
              <a:rPr lang="en-US" dirty="0" smtClean="0">
                <a:solidFill>
                  <a:schemeClr val="accent2">
                    <a:lumMod val="75000"/>
                  </a:schemeClr>
                </a:solidFill>
                <a:latin typeface="Arial" pitchFamily="34" charset="0"/>
                <a:cs typeface="Arial" pitchFamily="34" charset="0"/>
              </a:rPr>
              <a:t>                 Ahmed </a:t>
            </a:r>
            <a:r>
              <a:rPr lang="en-US" dirty="0" err="1" smtClean="0">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5" name="Title 4"/>
          <p:cNvSpPr>
            <a:spLocks noGrp="1"/>
          </p:cNvSpPr>
          <p:nvPr>
            <p:ph type="title"/>
          </p:nvPr>
        </p:nvSpPr>
        <p:spPr/>
        <p:txBody>
          <a:bodyPr>
            <a:normAutofit fontScale="90000"/>
          </a:bodyPr>
          <a:lstStyle/>
          <a:p>
            <a:r>
              <a:rPr lang="en-US" dirty="0" smtClean="0"/>
              <a:t>Comparison between diode and </a:t>
            </a:r>
            <a:r>
              <a:rPr lang="en-US" dirty="0" err="1" smtClean="0"/>
              <a:t>zener</a:t>
            </a:r>
            <a:r>
              <a:rPr lang="en-US" dirty="0" smtClean="0"/>
              <a:t> diode</a:t>
            </a:r>
            <a:endParaRPr lang="ar-YE" dirty="0"/>
          </a:p>
        </p:txBody>
      </p:sp>
      <p:pic>
        <p:nvPicPr>
          <p:cNvPr id="6" name="عنصر نائب للمحتوى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7158" y="2071678"/>
            <a:ext cx="3857652" cy="3600400"/>
          </a:xfrm>
          <a:prstGeom prst="rect">
            <a:avLst/>
          </a:prstGeom>
        </p:spPr>
      </p:pic>
      <p:pic>
        <p:nvPicPr>
          <p:cNvPr id="7" name="عنصر نائب للمحتوى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57752" y="1928802"/>
            <a:ext cx="3952876" cy="3962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96968" y="1481138"/>
            <a:ext cx="7350063" cy="4525962"/>
          </a:xfrm>
        </p:spPr>
      </p:pic>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err="1"/>
              <a:t>Varactor</a:t>
            </a:r>
            <a:r>
              <a:rPr lang="en-US" dirty="0"/>
              <a:t> Diode</a:t>
            </a:r>
            <a:endParaRPr lang="ar-SA" dirty="0"/>
          </a:p>
        </p:txBody>
      </p:sp>
      <p:sp>
        <p:nvSpPr>
          <p:cNvPr id="6" name="Date Placeholder 5"/>
          <p:cNvSpPr>
            <a:spLocks noGrp="1"/>
          </p:cNvSpPr>
          <p:nvPr>
            <p:ph type="dt" sz="half" idx="10"/>
          </p:nvPr>
        </p:nvSpPr>
        <p:spPr>
          <a:xfrm>
            <a:off x="0" y="6492240"/>
            <a:ext cx="1920240" cy="365760"/>
          </a:xfrm>
        </p:spPr>
        <p:txBody>
          <a:bodyPr/>
          <a:lstStyle/>
          <a:p>
            <a:fld id="{580CA6EC-95E1-496A-B0AA-C384512A735F}"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1619741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39552" y="1700808"/>
            <a:ext cx="3312368" cy="3240360"/>
          </a:xfrm>
        </p:spPr>
      </p:pic>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normAutofit fontScale="90000"/>
          </a:bodyPr>
          <a:lstStyle/>
          <a:p>
            <a:r>
              <a:rPr lang="en-US" dirty="0" smtClean="0"/>
              <a:t>Characteristics </a:t>
            </a:r>
            <a:r>
              <a:rPr lang="en-US" dirty="0"/>
              <a:t>of </a:t>
            </a:r>
            <a:r>
              <a:rPr lang="en-US" dirty="0" err="1"/>
              <a:t>Varactor</a:t>
            </a:r>
            <a:r>
              <a:rPr lang="en-US" dirty="0"/>
              <a:t> Diode</a:t>
            </a:r>
            <a:endParaRPr lang="ar-SA" dirty="0"/>
          </a:p>
        </p:txBody>
      </p:sp>
      <p:pic>
        <p:nvPicPr>
          <p:cNvPr id="6" name="صورة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20072" y="1988840"/>
            <a:ext cx="3240360" cy="2880320"/>
          </a:xfrm>
          <a:prstGeom prst="rect">
            <a:avLst/>
          </a:prstGeom>
        </p:spPr>
      </p:pic>
      <p:sp>
        <p:nvSpPr>
          <p:cNvPr id="7" name="Date Placeholder 6"/>
          <p:cNvSpPr>
            <a:spLocks noGrp="1"/>
          </p:cNvSpPr>
          <p:nvPr>
            <p:ph type="dt" sz="half" idx="10"/>
          </p:nvPr>
        </p:nvSpPr>
        <p:spPr>
          <a:xfrm>
            <a:off x="0" y="6492240"/>
            <a:ext cx="1920240" cy="365760"/>
          </a:xfrm>
        </p:spPr>
        <p:txBody>
          <a:bodyPr/>
          <a:lstStyle/>
          <a:p>
            <a:fld id="{211F0F26-B447-41B8-A712-6B11DEDB5F48}"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1552088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3"/>
          <a:stretch>
            <a:fillRect/>
          </a:stretch>
        </p:blipFill>
        <p:spPr>
          <a:xfrm>
            <a:off x="2071670" y="1500174"/>
            <a:ext cx="5715040" cy="3714776"/>
          </a:xfrm>
        </p:spPr>
      </p:pic>
      <p:sp>
        <p:nvSpPr>
          <p:cNvPr id="3" name="Title 2"/>
          <p:cNvSpPr>
            <a:spLocks noGrp="1"/>
          </p:cNvSpPr>
          <p:nvPr>
            <p:ph type="title"/>
          </p:nvPr>
        </p:nvSpPr>
        <p:spPr>
          <a:xfrm>
            <a:off x="428596" y="928670"/>
            <a:ext cx="8229600" cy="1143000"/>
          </a:xfrm>
        </p:spPr>
        <p:txBody>
          <a:bodyPr>
            <a:normAutofit fontScale="90000"/>
          </a:bodyPr>
          <a:lstStyle/>
          <a:p>
            <a:pPr rtl="0"/>
            <a:r>
              <a:rPr lang="en-US" dirty="0" smtClean="0">
                <a:latin typeface="Arial" pitchFamily="34" charset="0"/>
                <a:cs typeface="Arial" pitchFamily="34" charset="0"/>
              </a:rPr>
              <a:t>Slaves of Steel</a:t>
            </a:r>
            <a:r>
              <a:rPr lang="en-US" dirty="0" smtClean="0">
                <a:solidFill>
                  <a:srgbClr val="7030A0"/>
                </a:solidFill>
              </a:rPr>
              <a:t/>
            </a:r>
            <a:br>
              <a:rPr lang="en-US" dirty="0" smtClean="0">
                <a:solidFill>
                  <a:srgbClr val="7030A0"/>
                </a:solidFill>
              </a:rPr>
            </a:br>
            <a:r>
              <a:rPr lang="en-US" sz="3200" dirty="0" smtClean="0"/>
              <a:t>       </a:t>
            </a:r>
            <a:br>
              <a:rPr lang="en-US" sz="3200" dirty="0" smtClean="0"/>
            </a:br>
            <a:r>
              <a:rPr lang="en-US" dirty="0" smtClean="0"/>
              <a:t/>
            </a:r>
            <a:br>
              <a:rPr lang="en-US" dirty="0" smtClean="0"/>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FC31A93B-2486-4BE5-A58C-48D503BDB436}"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109728" indent="0" algn="l" rtl="0">
              <a:buNone/>
            </a:pPr>
            <a:endParaRPr lang="en-US" dirty="0" smtClean="0"/>
          </a:p>
          <a:p>
            <a:pPr algn="l" rtl="0"/>
            <a:endParaRPr lang="ar-SA" dirty="0"/>
          </a:p>
        </p:txBody>
      </p:sp>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a:t>Transistors</a:t>
            </a:r>
            <a:endParaRPr lang="ar-SA" dirty="0"/>
          </a:p>
        </p:txBody>
      </p:sp>
      <p:pic>
        <p:nvPicPr>
          <p:cNvPr id="5" name="صورة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544" y="1916832"/>
            <a:ext cx="3390900" cy="2343150"/>
          </a:xfrm>
          <a:prstGeom prst="rect">
            <a:avLst/>
          </a:prstGeom>
        </p:spPr>
      </p:pic>
      <p:pic>
        <p:nvPicPr>
          <p:cNvPr id="6" name="صورة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48064" y="1716807"/>
            <a:ext cx="3067050" cy="2743200"/>
          </a:xfrm>
          <a:prstGeom prst="rect">
            <a:avLst/>
          </a:prstGeom>
        </p:spPr>
      </p:pic>
      <p:sp>
        <p:nvSpPr>
          <p:cNvPr id="7" name="Date Placeholder 6"/>
          <p:cNvSpPr>
            <a:spLocks noGrp="1"/>
          </p:cNvSpPr>
          <p:nvPr>
            <p:ph type="dt" sz="half" idx="10"/>
          </p:nvPr>
        </p:nvSpPr>
        <p:spPr>
          <a:xfrm>
            <a:off x="0" y="6492240"/>
            <a:ext cx="1920240" cy="365760"/>
          </a:xfrm>
        </p:spPr>
        <p:txBody>
          <a:bodyPr/>
          <a:lstStyle/>
          <a:p>
            <a:fld id="{3C91CC9D-E6DC-4A2F-8CEC-BA4CB117E0CF}"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2172106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860032" y="1844824"/>
            <a:ext cx="4133850" cy="2343150"/>
          </a:xfrm>
        </p:spPr>
      </p:pic>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a:t>NPN Transistor</a:t>
            </a:r>
            <a:endParaRPr lang="ar-SA" dirty="0"/>
          </a:p>
        </p:txBody>
      </p:sp>
      <p:pic>
        <p:nvPicPr>
          <p:cNvPr id="7" name="صورة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9512" y="1628800"/>
            <a:ext cx="4638675" cy="2790825"/>
          </a:xfrm>
          <a:prstGeom prst="rect">
            <a:avLst/>
          </a:prstGeom>
        </p:spPr>
      </p:pic>
      <p:sp>
        <p:nvSpPr>
          <p:cNvPr id="6" name="Date Placeholder 5"/>
          <p:cNvSpPr>
            <a:spLocks noGrp="1"/>
          </p:cNvSpPr>
          <p:nvPr>
            <p:ph type="dt" sz="half" idx="10"/>
          </p:nvPr>
        </p:nvSpPr>
        <p:spPr>
          <a:xfrm>
            <a:off x="0" y="6492240"/>
            <a:ext cx="1920240" cy="365760"/>
          </a:xfrm>
        </p:spPr>
        <p:txBody>
          <a:bodyPr/>
          <a:lstStyle/>
          <a:p>
            <a:fld id="{F12EAAAD-4BFF-441A-B2E2-C1926AA4D28D}"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4036677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a:off x="4380072" y="6407944"/>
            <a:ext cx="4763928" cy="365125"/>
          </a:xfrm>
        </p:spPr>
        <p:txBody>
          <a:bodyPr/>
          <a:lstStyle/>
          <a:p>
            <a:pPr algn="ctr"/>
            <a:r>
              <a:rPr lang="en-US" dirty="0">
                <a:solidFill>
                  <a:schemeClr val="accent2">
                    <a:lumMod val="75000"/>
                  </a:schemeClr>
                </a:solidFill>
              </a:rPr>
              <a:t>Presented by </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Akram</a:t>
            </a:r>
            <a:r>
              <a:rPr lang="en-US" dirty="0">
                <a:solidFill>
                  <a:schemeClr val="accent2">
                    <a:lumMod val="75000"/>
                  </a:schemeClr>
                </a:solidFill>
                <a:latin typeface="Arial" pitchFamily="34" charset="0"/>
                <a:cs typeface="Arial" pitchFamily="34" charset="0"/>
              </a:rPr>
              <a:t> </a:t>
            </a:r>
            <a:r>
              <a:rPr lang="en-US" dirty="0" err="1">
                <a:solidFill>
                  <a:schemeClr val="accent2">
                    <a:lumMod val="75000"/>
                  </a:schemeClr>
                </a:solidFill>
                <a:latin typeface="Arial" pitchFamily="34" charset="0"/>
                <a:cs typeface="Arial" pitchFamily="34" charset="0"/>
              </a:rPr>
              <a:t>Elhadi</a:t>
            </a:r>
            <a:r>
              <a:rPr lang="en-US" dirty="0">
                <a:solidFill>
                  <a:schemeClr val="accent2">
                    <a:lumMod val="75000"/>
                  </a:schemeClr>
                </a:solidFill>
                <a:latin typeface="Arial" pitchFamily="34" charset="0"/>
                <a:cs typeface="Arial" pitchFamily="34" charset="0"/>
              </a:rPr>
              <a:t>                 Ahmed </a:t>
            </a:r>
            <a:r>
              <a:rPr lang="en-US" dirty="0" err="1">
                <a:solidFill>
                  <a:schemeClr val="accent2">
                    <a:lumMod val="75000"/>
                  </a:schemeClr>
                </a:solidFill>
                <a:latin typeface="Arial" pitchFamily="34" charset="0"/>
                <a:cs typeface="Arial" pitchFamily="34" charset="0"/>
              </a:rPr>
              <a:t>Helmy</a:t>
            </a:r>
            <a:endParaRPr lang="ar-YE" dirty="0">
              <a:solidFill>
                <a:schemeClr val="accent2">
                  <a:lumMod val="75000"/>
                </a:schemeClr>
              </a:solidFill>
              <a:latin typeface="Arial" pitchFamily="34" charset="0"/>
              <a:cs typeface="Arial" pitchFamily="34" charset="0"/>
            </a:endParaRPr>
          </a:p>
        </p:txBody>
      </p:sp>
      <p:sp>
        <p:nvSpPr>
          <p:cNvPr id="4" name="عنوان 3"/>
          <p:cNvSpPr>
            <a:spLocks noGrp="1"/>
          </p:cNvSpPr>
          <p:nvPr>
            <p:ph type="title"/>
          </p:nvPr>
        </p:nvSpPr>
        <p:spPr/>
        <p:txBody>
          <a:bodyPr/>
          <a:lstStyle/>
          <a:p>
            <a:r>
              <a:rPr lang="en-US" dirty="0"/>
              <a:t>PNP Transistor</a:t>
            </a:r>
            <a:endParaRPr lang="ar-SA" dirty="0"/>
          </a:p>
        </p:txBody>
      </p:sp>
      <p:pic>
        <p:nvPicPr>
          <p:cNvPr id="7" name="عنصر نائب للمحتوى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860032" y="1700808"/>
            <a:ext cx="4133850" cy="2880320"/>
          </a:xfrm>
        </p:spPr>
      </p:pic>
      <p:pic>
        <p:nvPicPr>
          <p:cNvPr id="8" name="صورة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27584" y="1988840"/>
            <a:ext cx="3362325" cy="3240360"/>
          </a:xfrm>
          <a:prstGeom prst="rect">
            <a:avLst/>
          </a:prstGeom>
        </p:spPr>
      </p:pic>
      <p:sp>
        <p:nvSpPr>
          <p:cNvPr id="6" name="Date Placeholder 5"/>
          <p:cNvSpPr>
            <a:spLocks noGrp="1"/>
          </p:cNvSpPr>
          <p:nvPr>
            <p:ph type="dt" sz="half" idx="10"/>
          </p:nvPr>
        </p:nvSpPr>
        <p:spPr>
          <a:xfrm>
            <a:off x="0" y="6492240"/>
            <a:ext cx="1920240" cy="365760"/>
          </a:xfrm>
        </p:spPr>
        <p:txBody>
          <a:bodyPr/>
          <a:lstStyle/>
          <a:p>
            <a:fld id="{0320ACE5-5BE8-40D4-BCF8-EF012EFDE0EF}" type="datetime3">
              <a:rPr lang="en-US" smtClean="0">
                <a:solidFill>
                  <a:schemeClr val="bg1">
                    <a:lumMod val="95000"/>
                  </a:schemeClr>
                </a:solidFill>
              </a:rPr>
              <a:t>9 November 2010</a:t>
            </a:fld>
            <a:endParaRPr lang="ar-YE" dirty="0">
              <a:solidFill>
                <a:schemeClr val="bg1">
                  <a:lumMod val="95000"/>
                </a:schemeClr>
              </a:solidFill>
            </a:endParaRPr>
          </a:p>
        </p:txBody>
      </p:sp>
    </p:spTree>
    <p:extLst>
      <p:ext uri="{BB962C8B-B14F-4D97-AF65-F5344CB8AC3E}">
        <p14:creationId xmlns="" xmlns:p14="http://schemas.microsoft.com/office/powerpoint/2010/main" val="340159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3"/>
          <a:stretch>
            <a:fillRect/>
          </a:stretch>
        </p:blipFill>
        <p:spPr>
          <a:xfrm>
            <a:off x="2357423" y="1857364"/>
            <a:ext cx="4786346" cy="3363130"/>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Wartime Inventions</a:t>
            </a:r>
            <a:r>
              <a:rPr lang="en-US" sz="4400" dirty="0" smtClean="0">
                <a:solidFill>
                  <a:srgbClr val="7030A0"/>
                </a:solidFill>
              </a:rPr>
              <a:t/>
            </a:r>
            <a:br>
              <a:rPr lang="en-US" sz="4400" dirty="0" smtClean="0">
                <a:solidFill>
                  <a:srgbClr val="7030A0"/>
                </a:solidFill>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44A66881-2D76-43C5-B5F6-06D2BE1E813F}"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44233920_eniac_spl_416.jpg"/>
          <p:cNvPicPr>
            <a:picLocks noGrp="1" noChangeAspect="1"/>
          </p:cNvPicPr>
          <p:nvPr>
            <p:ph idx="1"/>
          </p:nvPr>
        </p:nvPicPr>
        <p:blipFill>
          <a:blip r:embed="rId3"/>
          <a:stretch>
            <a:fillRect/>
          </a:stretch>
        </p:blipFill>
        <p:spPr>
          <a:xfrm>
            <a:off x="428596" y="1214422"/>
            <a:ext cx="3933825" cy="2857500"/>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Calculators and Computers</a:t>
            </a:r>
            <a:r>
              <a:rPr lang="en-US" sz="4400" dirty="0" smtClean="0">
                <a:solidFill>
                  <a:srgbClr val="7030A0"/>
                </a:solidFill>
              </a:rPr>
              <a:t/>
            </a:r>
            <a:br>
              <a:rPr lang="en-US" sz="4400" dirty="0" smtClean="0">
                <a:solidFill>
                  <a:srgbClr val="7030A0"/>
                </a:solidFill>
              </a:rPr>
            </a:br>
            <a:endParaRPr lang="ar-YE" dirty="0"/>
          </a:p>
        </p:txBody>
      </p:sp>
      <p:pic>
        <p:nvPicPr>
          <p:cNvPr id="5" name="Picture 4" descr="eniac.jpg"/>
          <p:cNvPicPr>
            <a:picLocks noChangeAspect="1"/>
          </p:cNvPicPr>
          <p:nvPr/>
        </p:nvPicPr>
        <p:blipFill>
          <a:blip r:embed="rId4"/>
          <a:stretch>
            <a:fillRect/>
          </a:stretch>
        </p:blipFill>
        <p:spPr>
          <a:xfrm>
            <a:off x="5010631" y="1214423"/>
            <a:ext cx="3876700" cy="2857519"/>
          </a:xfrm>
          <a:prstGeom prst="rect">
            <a:avLst/>
          </a:prstGeom>
        </p:spPr>
      </p:pic>
      <p:pic>
        <p:nvPicPr>
          <p:cNvPr id="6" name="Picture 5" descr="ENIAC02.jpg"/>
          <p:cNvPicPr>
            <a:picLocks noChangeAspect="1"/>
          </p:cNvPicPr>
          <p:nvPr/>
        </p:nvPicPr>
        <p:blipFill>
          <a:blip r:embed="rId5"/>
          <a:stretch>
            <a:fillRect/>
          </a:stretch>
        </p:blipFill>
        <p:spPr>
          <a:xfrm>
            <a:off x="5000628" y="4214818"/>
            <a:ext cx="3929090" cy="2500330"/>
          </a:xfrm>
          <a:prstGeom prst="rect">
            <a:avLst/>
          </a:prstGeom>
        </p:spPr>
      </p:pic>
      <p:sp>
        <p:nvSpPr>
          <p:cNvPr id="9" name="Footer Placeholder 8"/>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7" name="Date Placeholder 6"/>
          <p:cNvSpPr>
            <a:spLocks noGrp="1"/>
          </p:cNvSpPr>
          <p:nvPr>
            <p:ph type="dt" sz="half" idx="10"/>
          </p:nvPr>
        </p:nvSpPr>
        <p:spPr>
          <a:xfrm>
            <a:off x="0" y="6492240"/>
            <a:ext cx="1920240" cy="365760"/>
          </a:xfrm>
        </p:spPr>
        <p:txBody>
          <a:bodyPr/>
          <a:lstStyle/>
          <a:p>
            <a:fld id="{8AB35DBD-2393-4A98-B0FD-32B4D5B45F9E}"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3"/>
          <a:stretch>
            <a:fillRect/>
          </a:stretch>
        </p:blipFill>
        <p:spPr>
          <a:xfrm>
            <a:off x="2143108" y="1571612"/>
            <a:ext cx="5357850" cy="4286280"/>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Industrial-strength Arms</a:t>
            </a:r>
            <a:r>
              <a:rPr lang="en-US" sz="4400" dirty="0" smtClean="0">
                <a:solidFill>
                  <a:srgbClr val="7030A0"/>
                </a:solidFill>
              </a:rPr>
              <a:t/>
            </a:r>
            <a:br>
              <a:rPr lang="en-US" sz="4400" dirty="0" smtClean="0">
                <a:solidFill>
                  <a:srgbClr val="7030A0"/>
                </a:solidFill>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42811911-51C2-4CD7-A71E-2D2B2F847B22}"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3"/>
          <a:stretch>
            <a:fillRect/>
          </a:stretch>
        </p:blipFill>
        <p:spPr>
          <a:xfrm>
            <a:off x="2357422" y="1500174"/>
            <a:ext cx="5000659" cy="4115607"/>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Early Personal Robots</a:t>
            </a:r>
            <a:r>
              <a:rPr lang="en-US" sz="4400" dirty="0" smtClean="0">
                <a:solidFill>
                  <a:srgbClr val="7030A0"/>
                </a:solidFill>
              </a:rPr>
              <a:t/>
            </a:r>
            <a:br>
              <a:rPr lang="en-US" sz="4400" dirty="0" smtClean="0">
                <a:solidFill>
                  <a:srgbClr val="7030A0"/>
                </a:solidFill>
              </a:rPr>
            </a:br>
            <a:endParaRPr lang="ar-YE" dirty="0"/>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p>
        </p:txBody>
      </p:sp>
      <p:sp>
        <p:nvSpPr>
          <p:cNvPr id="5" name="Date Placeholder 4"/>
          <p:cNvSpPr>
            <a:spLocks noGrp="1"/>
          </p:cNvSpPr>
          <p:nvPr>
            <p:ph type="dt" sz="half" idx="10"/>
          </p:nvPr>
        </p:nvSpPr>
        <p:spPr>
          <a:xfrm>
            <a:off x="0" y="6492240"/>
            <a:ext cx="1920240" cy="365760"/>
          </a:xfrm>
        </p:spPr>
        <p:txBody>
          <a:bodyPr/>
          <a:lstStyle/>
          <a:p>
            <a:fld id="{8C1E3A5E-1391-4D85-AAD5-EFB2E671787A}"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3"/>
          <a:stretch>
            <a:fillRect/>
          </a:stretch>
        </p:blipFill>
        <p:spPr>
          <a:xfrm>
            <a:off x="1785918" y="1714488"/>
            <a:ext cx="5857916" cy="3857651"/>
          </a:xfrm>
        </p:spPr>
      </p:pic>
      <p:sp>
        <p:nvSpPr>
          <p:cNvPr id="3" name="Title 2"/>
          <p:cNvSpPr>
            <a:spLocks noGrp="1"/>
          </p:cNvSpPr>
          <p:nvPr>
            <p:ph type="title"/>
          </p:nvPr>
        </p:nvSpPr>
        <p:spPr/>
        <p:txBody>
          <a:bodyPr>
            <a:normAutofit fontScale="90000"/>
          </a:bodyPr>
          <a:lstStyle/>
          <a:p>
            <a:r>
              <a:rPr lang="en-US" sz="4400" dirty="0" smtClean="0">
                <a:latin typeface="Arial" pitchFamily="34" charset="0"/>
                <a:cs typeface="Arial" pitchFamily="34" charset="0"/>
              </a:rPr>
              <a:t>Arms in Space</a:t>
            </a:r>
            <a:br>
              <a:rPr lang="en-US" sz="4400" dirty="0" smtClean="0">
                <a:latin typeface="Arial" pitchFamily="34" charset="0"/>
                <a:cs typeface="Arial" pitchFamily="34" charset="0"/>
              </a:rPr>
            </a:br>
            <a:endParaRPr lang="ar-YE" dirty="0">
              <a:latin typeface="Arial" pitchFamily="34" charset="0"/>
              <a:cs typeface="Arial" pitchFamily="34" charset="0"/>
            </a:endParaRPr>
          </a:p>
        </p:txBody>
      </p:sp>
      <p:sp>
        <p:nvSpPr>
          <p:cNvPr id="7" name="Footer Placeholder 6"/>
          <p:cNvSpPr>
            <a:spLocks noGrp="1"/>
          </p:cNvSpPr>
          <p:nvPr>
            <p:ph type="ftr" sz="quarter" idx="11"/>
          </p:nvPr>
        </p:nvSpPr>
        <p:spPr>
          <a:xfrm>
            <a:off x="4380072" y="6407944"/>
            <a:ext cx="4763928" cy="365125"/>
          </a:xfrm>
        </p:spPr>
        <p:txBody>
          <a:bodyPr/>
          <a:lstStyle/>
          <a:p>
            <a:pPr algn="ctr"/>
            <a:r>
              <a:rPr lang="en-US" smtClean="0">
                <a:solidFill>
                  <a:schemeClr val="accent2">
                    <a:lumMod val="75000"/>
                  </a:schemeClr>
                </a:solidFill>
              </a:rPr>
              <a:t>Presented by :                 Akram Elhadi                 Ahmed Helmy</a:t>
            </a:r>
            <a:endParaRPr lang="ar-YE" dirty="0">
              <a:solidFill>
                <a:schemeClr val="accent2">
                  <a:lumMod val="75000"/>
                </a:schemeClr>
              </a:solidFill>
              <a:latin typeface="Arial" pitchFamily="34" charset="0"/>
              <a:cs typeface="Arial" pitchFamily="34" charset="0"/>
            </a:endParaRPr>
          </a:p>
        </p:txBody>
      </p:sp>
      <p:sp>
        <p:nvSpPr>
          <p:cNvPr id="5" name="Date Placeholder 4"/>
          <p:cNvSpPr>
            <a:spLocks noGrp="1"/>
          </p:cNvSpPr>
          <p:nvPr>
            <p:ph type="dt" sz="half" idx="10"/>
          </p:nvPr>
        </p:nvSpPr>
        <p:spPr>
          <a:xfrm>
            <a:off x="0" y="6492240"/>
            <a:ext cx="1920240" cy="365760"/>
          </a:xfrm>
        </p:spPr>
        <p:txBody>
          <a:bodyPr/>
          <a:lstStyle/>
          <a:p>
            <a:fld id="{A2779919-935B-4321-B903-343030740803}" type="datetime3">
              <a:rPr lang="en-US" smtClean="0">
                <a:solidFill>
                  <a:schemeClr val="bg1">
                    <a:lumMod val="95000"/>
                  </a:schemeClr>
                </a:solidFill>
              </a:rPr>
              <a:t>9 November 2010</a:t>
            </a:fld>
            <a:endParaRPr lang="ar-YE" dirty="0">
              <a:solidFill>
                <a:schemeClr val="bg1">
                  <a:lumMod val="9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TotalTime>
  <Words>1154</Words>
  <Application>Microsoft Office PowerPoint</Application>
  <PresentationFormat>On-screen Show (4:3)</PresentationFormat>
  <Paragraphs>262</Paragraphs>
  <Slides>42</Slides>
  <Notes>22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Republic of Yemen University of Science And Technology  Faculty of science and Engineering BioMedical Engineering Department </vt:lpstr>
      <vt:lpstr>Introduction To Robotics</vt:lpstr>
      <vt:lpstr>HISTORY OF ROBOTICS</vt:lpstr>
      <vt:lpstr>Slaves of Steel          </vt:lpstr>
      <vt:lpstr>Wartime Inventions </vt:lpstr>
      <vt:lpstr>Calculators and Computers </vt:lpstr>
      <vt:lpstr>Industrial-strength Arms </vt:lpstr>
      <vt:lpstr>Early Personal Robots </vt:lpstr>
      <vt:lpstr>Arms in Space </vt:lpstr>
      <vt:lpstr>Surgical Tools </vt:lpstr>
      <vt:lpstr>The Honda Humanoid </vt:lpstr>
      <vt:lpstr>A Range of Rovers </vt:lpstr>
      <vt:lpstr> Current Research In Robotics  Around The World </vt:lpstr>
      <vt:lpstr>fields of robotics can be broadly categorized as:</vt:lpstr>
      <vt:lpstr>1-Robotic Arms “Manipulator “ </vt:lpstr>
      <vt:lpstr>2-Wheeled Mobile Robots </vt:lpstr>
      <vt:lpstr>3-Legged Robots </vt:lpstr>
      <vt:lpstr>4-Underwater Robots </vt:lpstr>
      <vt:lpstr>5-Flying Robots </vt:lpstr>
      <vt:lpstr>6-Robot Vision </vt:lpstr>
      <vt:lpstr>7-Artificial Intelligence </vt:lpstr>
      <vt:lpstr>Basic Electronics</vt:lpstr>
      <vt:lpstr>Basic Elements </vt:lpstr>
      <vt:lpstr>Resistors</vt:lpstr>
      <vt:lpstr>Slide 25</vt:lpstr>
      <vt:lpstr>Capacitors</vt:lpstr>
      <vt:lpstr>Potentiometer</vt:lpstr>
      <vt:lpstr>((LEDS  Light Emitting Diodes </vt:lpstr>
      <vt:lpstr>Slide 29</vt:lpstr>
      <vt:lpstr>LED Structure </vt:lpstr>
      <vt:lpstr>Classification: </vt:lpstr>
      <vt:lpstr>Slide 32</vt:lpstr>
      <vt:lpstr>Diodes</vt:lpstr>
      <vt:lpstr>I-V characteristic of P-N junction diode </vt:lpstr>
      <vt:lpstr>Zener Diode</vt:lpstr>
      <vt:lpstr>Characteristics of Zener diode </vt:lpstr>
      <vt:lpstr>Comparison between diode and zener diode</vt:lpstr>
      <vt:lpstr>Varactor Diode</vt:lpstr>
      <vt:lpstr>Characteristics of Varactor Diode</vt:lpstr>
      <vt:lpstr>Transistors</vt:lpstr>
      <vt:lpstr>NPN Transistor</vt:lpstr>
      <vt:lpstr>PNP Transistor</vt:lpstr>
    </vt:vector>
  </TitlesOfParts>
  <Company>azzan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IN ROBOTICS</dc:title>
  <dc:creator>ali</dc:creator>
  <cp:lastModifiedBy>ahmed</cp:lastModifiedBy>
  <cp:revision>22</cp:revision>
  <dcterms:created xsi:type="dcterms:W3CDTF">2010-11-03T09:41:31Z</dcterms:created>
  <dcterms:modified xsi:type="dcterms:W3CDTF">2010-11-09T22:21:53Z</dcterms:modified>
</cp:coreProperties>
</file>